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4" r:id="rId6"/>
  </p:sldMasterIdLst>
  <p:notesMasterIdLst>
    <p:notesMasterId r:id="rId31"/>
  </p:notesMasterIdLst>
  <p:sldIdLst>
    <p:sldId id="260" r:id="rId7"/>
    <p:sldId id="285" r:id="rId8"/>
    <p:sldId id="286" r:id="rId9"/>
    <p:sldId id="256" r:id="rId10"/>
    <p:sldId id="262" r:id="rId11"/>
    <p:sldId id="257" r:id="rId12"/>
    <p:sldId id="258" r:id="rId13"/>
    <p:sldId id="259" r:id="rId14"/>
    <p:sldId id="263" r:id="rId15"/>
    <p:sldId id="272" r:id="rId16"/>
    <p:sldId id="273" r:id="rId17"/>
    <p:sldId id="266" r:id="rId18"/>
    <p:sldId id="274" r:id="rId19"/>
    <p:sldId id="267" r:id="rId20"/>
    <p:sldId id="275" r:id="rId21"/>
    <p:sldId id="282" r:id="rId22"/>
    <p:sldId id="283" r:id="rId23"/>
    <p:sldId id="276" r:id="rId24"/>
    <p:sldId id="277" r:id="rId25"/>
    <p:sldId id="278" r:id="rId26"/>
    <p:sldId id="279" r:id="rId27"/>
    <p:sldId id="280" r:id="rId28"/>
    <p:sldId id="281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C7"/>
    <a:srgbClr val="B10035"/>
    <a:srgbClr val="565656"/>
    <a:srgbClr val="F8B322"/>
    <a:srgbClr val="7D4199"/>
    <a:srgbClr val="A0CF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351533-358A-4A3F-8B38-3DFF4C7F3173}" v="11" dt="2026-03-25T14:41:40.551"/>
    <p1510:client id="{944BB37D-F8BB-4DB0-8826-44C5CB927263}" v="1" dt="2026-03-26T13:39:57.882"/>
    <p1510:client id="{BA5BBD05-B271-DAC1-EAFF-841A916FF1EA}" v="25" dt="2026-03-25T14:46:22.7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7" d="100"/>
          <a:sy n="147" d="100"/>
        </p:scale>
        <p:origin x="7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056861-42E1-4F81-8C5F-C9B4C151F601}" type="datetimeFigureOut">
              <a:rPr lang="en-GB" smtClean="0"/>
              <a:t>26/03/2026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881B1-A9DA-4386-98C7-5EDF25FE75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006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9794B-6631-48BD-8A88-9B2F3D53D21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4119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3fc739513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g33fc739513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67" name="Google Shape;67;g33fc739513d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GB" sz="1100" b="0" i="0" u="none" strike="noStrike" cap="none">
              <a:solidFill>
                <a:srgbClr val="000000"/>
              </a:solidFill>
              <a:effectLst/>
              <a:latin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368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4084e4cb2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34084e4cb2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74" name="Google Shape;74;g34084e4cb2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772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089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5D419-5915-4EA3-B52E-4BD8B6D5D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C12DBA-8B2C-6CFD-2301-94DF32BEB9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76463E-513B-7941-B47C-38975B652F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4564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2F02D-F95A-BD06-C380-C64939F7A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5D027D-90B9-C09D-D00D-1705261414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022698-CDA7-BE03-DBEC-B3FBDC47B4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371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92042-DCD7-98EE-72BD-1759DCEA1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DAEBD7-5EE5-490E-5BB3-BC3C33470C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4701DE-75AC-F1B0-CBF2-DB09073C54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3216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67FB5-532E-4171-82D6-B938BDAE6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483095-65D2-5806-2A61-49BBF3F81E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3A2B35-12DF-0132-367F-1C355B4649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7838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09C51-BA42-63DE-0EE3-4C7771178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1A0179-585B-5830-9B46-BE3B8977AE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E0851C-DB71-C846-32B8-6422AE3A04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sz="1100" b="0" i="0" u="none" strike="noStrike" cap="none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514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0B003-0768-91A3-323B-7DE4CFC2F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93D4A8-215E-4A50-48EE-FA044A3C6B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B659D2-BB2D-5124-13DC-D69F5437C3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sz="1100" b="0" i="0" u="none" strike="noStrike" cap="none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380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4" name="Google Shape;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Google Shape;5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60" name="Google Shape;6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mydocs\Images\square-background\sra_background_cubes_red_option.jpg"/>
          <p:cNvPicPr>
            <a:picLocks noChangeAspect="1" noChangeArrowheads="1"/>
          </p:cNvPicPr>
          <p:nvPr userDrawn="1"/>
        </p:nvPicPr>
        <p:blipFill>
          <a:blip r:embed="rId2" cstate="print"/>
          <a:srcRect l="8440"/>
          <a:stretch>
            <a:fillRect/>
          </a:stretch>
        </p:blipFill>
        <p:spPr bwMode="auto">
          <a:xfrm flipH="1" flipV="1">
            <a:off x="5893984" y="1316765"/>
            <a:ext cx="6298009" cy="554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I:\red-banner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1361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I:\mydocs\Images\logos\sra-white-logo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52517" y="234952"/>
            <a:ext cx="2207683" cy="882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6367" y="1989140"/>
            <a:ext cx="8925984" cy="1470025"/>
          </a:xfrm>
        </p:spPr>
        <p:txBody>
          <a:bodyPr/>
          <a:lstStyle>
            <a:lvl1pPr algn="ctr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51620" y="3789363"/>
            <a:ext cx="8832849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DD6084-95A3-4BB7-8923-648A28983E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56916-3026-4832-9292-F5DD05CE6D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193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158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2" y="125414"/>
            <a:ext cx="2527300" cy="62563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75884" y="125414"/>
            <a:ext cx="7380816" cy="62563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85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8" descr="I:\mydocs\Images\square-background\sra_background_cubes_red_option.jpg"/>
          <p:cNvPicPr preferRelativeResize="0"/>
          <p:nvPr/>
        </p:nvPicPr>
        <p:blipFill rotWithShape="1">
          <a:blip r:embed="rId2">
            <a:alphaModFix/>
          </a:blip>
          <a:srcRect l="8440"/>
          <a:stretch/>
        </p:blipFill>
        <p:spPr>
          <a:xfrm rot="10800000">
            <a:off x="5893984" y="1316765"/>
            <a:ext cx="6298009" cy="5541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8" descr="I:\red-banne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12192000" cy="1361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8" descr="I:\mydocs\Images\logos\sra-white-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52517" y="234952"/>
            <a:ext cx="2207683" cy="88264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8"/>
          <p:cNvSpPr txBox="1">
            <a:spLocks noGrp="1"/>
          </p:cNvSpPr>
          <p:nvPr>
            <p:ph type="ctrTitle"/>
          </p:nvPr>
        </p:nvSpPr>
        <p:spPr>
          <a:xfrm>
            <a:off x="2256367" y="1989140"/>
            <a:ext cx="8925984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subTitle" idx="1"/>
          </p:nvPr>
        </p:nvSpPr>
        <p:spPr>
          <a:xfrm>
            <a:off x="2351620" y="3789363"/>
            <a:ext cx="8832849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747"/>
              </a:spcBef>
              <a:spcAft>
                <a:spcPts val="0"/>
              </a:spcAft>
              <a:buSzPts val="3733"/>
              <a:buFont typeface="Arial"/>
              <a:buNone/>
              <a:defRPr>
                <a:solidFill>
                  <a:srgbClr val="262626"/>
                </a:solidFill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4696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9"/>
          <p:cNvSpPr txBox="1">
            <a:spLocks noGrp="1"/>
          </p:cNvSpPr>
          <p:nvPr>
            <p:ph type="title"/>
          </p:nvPr>
        </p:nvSpPr>
        <p:spPr>
          <a:xfrm>
            <a:off x="334433" y="260351"/>
            <a:ext cx="6527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9"/>
          <p:cNvSpPr txBox="1">
            <a:spLocks noGrp="1"/>
          </p:cNvSpPr>
          <p:nvPr>
            <p:ph type="body" idx="1"/>
          </p:nvPr>
        </p:nvSpPr>
        <p:spPr>
          <a:xfrm>
            <a:off x="334434" y="1892301"/>
            <a:ext cx="11523133" cy="447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SzPts val="3200"/>
              <a:buFont typeface="Arial"/>
              <a:buChar char="•"/>
              <a:defRPr sz="3200"/>
            </a:lvl1pPr>
            <a:lvl2pPr marL="914400" lvl="1" indent="-414845" algn="l">
              <a:spcBef>
                <a:spcPts val="587"/>
              </a:spcBef>
              <a:spcAft>
                <a:spcPts val="0"/>
              </a:spcAft>
              <a:buSzPts val="2933"/>
              <a:buFont typeface="Arial"/>
              <a:buChar char="–"/>
              <a:defRPr sz="2933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1309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0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333" b="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0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SzPts val="2667"/>
              <a:buFont typeface="Arial"/>
              <a:buNone/>
              <a:defRPr sz="2667"/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  <a:defRPr sz="2400"/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SzPts val="2133"/>
              <a:buFont typeface="Arial"/>
              <a:buNone/>
              <a:defRPr sz="2133"/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SzPts val="1867"/>
              <a:buFont typeface="Arial"/>
              <a:buNone/>
              <a:defRPr sz="1867"/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SzPts val="1867"/>
              <a:buFont typeface="Arial"/>
              <a:buNone/>
              <a:defRPr sz="1867"/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SzPts val="1867"/>
              <a:buFont typeface="Arial"/>
              <a:buNone/>
              <a:defRPr sz="1867"/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SzPts val="1867"/>
              <a:buFont typeface="Arial"/>
              <a:buNone/>
              <a:defRPr sz="1867"/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SzPts val="1867"/>
              <a:buFont typeface="Arial"/>
              <a:buNone/>
              <a:defRPr sz="1867"/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SzPts val="1867"/>
              <a:buFont typeface="Arial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8554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1"/>
          <p:cNvSpPr txBox="1">
            <a:spLocks noGrp="1"/>
          </p:cNvSpPr>
          <p:nvPr>
            <p:ph type="title"/>
          </p:nvPr>
        </p:nvSpPr>
        <p:spPr>
          <a:xfrm>
            <a:off x="334433" y="260351"/>
            <a:ext cx="6527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1"/>
          <p:cNvSpPr txBox="1">
            <a:spLocks noGrp="1"/>
          </p:cNvSpPr>
          <p:nvPr>
            <p:ph type="body" idx="1"/>
          </p:nvPr>
        </p:nvSpPr>
        <p:spPr>
          <a:xfrm>
            <a:off x="1775884" y="1905000"/>
            <a:ext cx="4953000" cy="447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SzPts val="3733"/>
              <a:buFont typeface="Arial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SzPts val="3200"/>
              <a:buFont typeface="Arial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SzPts val="2667"/>
              <a:buFont typeface="Arial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»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»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»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»"/>
              <a:defRPr sz="2400"/>
            </a:lvl9pPr>
          </a:lstStyle>
          <a:p>
            <a:endParaRPr/>
          </a:p>
        </p:txBody>
      </p:sp>
      <p:sp>
        <p:nvSpPr>
          <p:cNvPr id="28" name="Google Shape;28;p11"/>
          <p:cNvSpPr txBox="1">
            <a:spLocks noGrp="1"/>
          </p:cNvSpPr>
          <p:nvPr>
            <p:ph type="body" idx="2"/>
          </p:nvPr>
        </p:nvSpPr>
        <p:spPr>
          <a:xfrm>
            <a:off x="6932086" y="1905000"/>
            <a:ext cx="4955116" cy="447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SzPts val="3733"/>
              <a:buFont typeface="Arial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SzPts val="3200"/>
              <a:buFont typeface="Arial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SzPts val="2667"/>
              <a:buFont typeface="Arial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»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»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»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»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7190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SzPts val="3200"/>
              <a:buFont typeface="Arial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SzPts val="2667"/>
              <a:buFont typeface="Arial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SzPts val="2133"/>
              <a:buFont typeface="Arial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SzPts val="2133"/>
              <a:buFont typeface="Arial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SzPts val="2133"/>
              <a:buFont typeface="Arial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SzPts val="2133"/>
              <a:buFont typeface="Arial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SzPts val="2133"/>
              <a:buFont typeface="Arial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SzPts val="2133"/>
              <a:buFont typeface="Arial"/>
              <a:buNone/>
              <a:defRPr sz="2133" b="1"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SzPts val="3200"/>
              <a:buFont typeface="Arial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SzPts val="2667"/>
              <a:buFont typeface="Arial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SzPts val="2133"/>
              <a:buFont typeface="Arial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SzPts val="2133"/>
              <a:buFont typeface="Arial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SzPts val="2133"/>
              <a:buFont typeface="Arial"/>
              <a:buChar char="»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SzPts val="2133"/>
              <a:buFont typeface="Arial"/>
              <a:buChar char="»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SzPts val="2133"/>
              <a:buFont typeface="Arial"/>
              <a:buChar char="»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SzPts val="2133"/>
              <a:buFont typeface="Arial"/>
              <a:buChar char="»"/>
              <a:defRPr sz="2133"/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SzPts val="3200"/>
              <a:buFont typeface="Arial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SzPts val="2667"/>
              <a:buFont typeface="Arial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SzPts val="2133"/>
              <a:buFont typeface="Arial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SzPts val="2133"/>
              <a:buFont typeface="Arial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SzPts val="2133"/>
              <a:buFont typeface="Arial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SzPts val="2133"/>
              <a:buFont typeface="Arial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SzPts val="2133"/>
              <a:buFont typeface="Arial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SzPts val="2133"/>
              <a:buFont typeface="Arial"/>
              <a:buNone/>
              <a:defRPr sz="2133" b="1"/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SzPts val="3200"/>
              <a:buFont typeface="Arial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SzPts val="2667"/>
              <a:buFont typeface="Arial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SzPts val="2133"/>
              <a:buFont typeface="Arial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SzPts val="2133"/>
              <a:buFont typeface="Arial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SzPts val="2133"/>
              <a:buFont typeface="Arial"/>
              <a:buChar char="»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SzPts val="2133"/>
              <a:buFont typeface="Arial"/>
              <a:buChar char="»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SzPts val="2133"/>
              <a:buFont typeface="Arial"/>
              <a:buChar char="»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SzPts val="2133"/>
              <a:buFont typeface="Arial"/>
              <a:buChar char="»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7557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3"/>
          <p:cNvSpPr txBox="1">
            <a:spLocks noGrp="1"/>
          </p:cNvSpPr>
          <p:nvPr>
            <p:ph type="title"/>
          </p:nvPr>
        </p:nvSpPr>
        <p:spPr>
          <a:xfrm>
            <a:off x="334433" y="260351"/>
            <a:ext cx="6527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4290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890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5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667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5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99554" algn="l">
              <a:spcBef>
                <a:spcPts val="853"/>
              </a:spcBef>
              <a:spcAft>
                <a:spcPts val="0"/>
              </a:spcAft>
              <a:buSzPts val="4267"/>
              <a:buFont typeface="Arial"/>
              <a:buChar char="•"/>
              <a:defRPr sz="4267"/>
            </a:lvl1pPr>
            <a:lvl2pPr marL="914400" lvl="1" indent="-465645" algn="l">
              <a:spcBef>
                <a:spcPts val="747"/>
              </a:spcBef>
              <a:spcAft>
                <a:spcPts val="0"/>
              </a:spcAft>
              <a:buSzPts val="3733"/>
              <a:buFont typeface="Arial"/>
              <a:buChar char="–"/>
              <a:defRPr sz="3733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SzPts val="3200"/>
              <a:buFont typeface="Arial"/>
              <a:buChar char="•"/>
              <a:defRPr sz="3200"/>
            </a:lvl3pPr>
            <a:lvl4pPr marL="1828800" lvl="3" indent="-397954" algn="l">
              <a:spcBef>
                <a:spcPts val="533"/>
              </a:spcBef>
              <a:spcAft>
                <a:spcPts val="0"/>
              </a:spcAft>
              <a:buSzPts val="2667"/>
              <a:buFont typeface="Arial"/>
              <a:buChar char="–"/>
              <a:defRPr sz="2667"/>
            </a:lvl4pPr>
            <a:lvl5pPr marL="2286000" lvl="4" indent="-397954" algn="l">
              <a:spcBef>
                <a:spcPts val="533"/>
              </a:spcBef>
              <a:spcAft>
                <a:spcPts val="0"/>
              </a:spcAft>
              <a:buSzPts val="2667"/>
              <a:buFont typeface="Arial"/>
              <a:buChar char="»"/>
              <a:defRPr sz="2667"/>
            </a:lvl5pPr>
            <a:lvl6pPr marL="2743200" lvl="5" indent="-397954" algn="l">
              <a:spcBef>
                <a:spcPts val="533"/>
              </a:spcBef>
              <a:spcAft>
                <a:spcPts val="0"/>
              </a:spcAft>
              <a:buSzPts val="2667"/>
              <a:buFont typeface="Arial"/>
              <a:buChar char="»"/>
              <a:defRPr sz="2667"/>
            </a:lvl6pPr>
            <a:lvl7pPr marL="3200400" lvl="6" indent="-397954" algn="l">
              <a:spcBef>
                <a:spcPts val="533"/>
              </a:spcBef>
              <a:spcAft>
                <a:spcPts val="0"/>
              </a:spcAft>
              <a:buSzPts val="2667"/>
              <a:buFont typeface="Arial"/>
              <a:buChar char="»"/>
              <a:defRPr sz="2667"/>
            </a:lvl7pPr>
            <a:lvl8pPr marL="3657600" lvl="7" indent="-397954" algn="l">
              <a:spcBef>
                <a:spcPts val="533"/>
              </a:spcBef>
              <a:spcAft>
                <a:spcPts val="0"/>
              </a:spcAft>
              <a:buSzPts val="2667"/>
              <a:buFont typeface="Arial"/>
              <a:buChar char="»"/>
              <a:defRPr sz="2667"/>
            </a:lvl8pPr>
            <a:lvl9pPr marL="4114800" lvl="8" indent="-397954" algn="l">
              <a:spcBef>
                <a:spcPts val="533"/>
              </a:spcBef>
              <a:spcAft>
                <a:spcPts val="0"/>
              </a:spcAft>
              <a:buSzPts val="2667"/>
              <a:buFont typeface="Arial"/>
              <a:buChar char="»"/>
              <a:defRPr sz="2667"/>
            </a:lvl9pPr>
          </a:lstStyle>
          <a:p>
            <a:endParaRPr/>
          </a:p>
        </p:txBody>
      </p:sp>
      <p:sp>
        <p:nvSpPr>
          <p:cNvPr id="41" name="Google Shape;41;p15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SzPts val="1867"/>
              <a:buFont typeface="Arial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SzPts val="1333"/>
              <a:buFont typeface="Arial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7846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933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0923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6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667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16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SzPts val="1867"/>
              <a:buFont typeface="Arial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SzPts val="1333"/>
              <a:buFont typeface="Arial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718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334433" y="260351"/>
            <a:ext cx="6527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 rot="5400000">
            <a:off x="3857625" y="-1630890"/>
            <a:ext cx="4476751" cy="11523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7744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 rot="5400000">
            <a:off x="7495384" y="1989933"/>
            <a:ext cx="6256337" cy="25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body" idx="1"/>
          </p:nvPr>
        </p:nvSpPr>
        <p:spPr>
          <a:xfrm rot="5400000">
            <a:off x="2338123" y="-436826"/>
            <a:ext cx="6256337" cy="7380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8250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6" descr="I:\mydocs\Images\square-background\sra_background_cubes_red_option.jpg"/>
          <p:cNvPicPr preferRelativeResize="0"/>
          <p:nvPr/>
        </p:nvPicPr>
        <p:blipFill rotWithShape="1">
          <a:blip r:embed="rId2">
            <a:alphaModFix/>
          </a:blip>
          <a:srcRect l="8440"/>
          <a:stretch/>
        </p:blipFill>
        <p:spPr>
          <a:xfrm rot="10800000">
            <a:off x="5893984" y="1316765"/>
            <a:ext cx="6298009" cy="5541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6" descr="I:\red-banne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12192000" cy="1361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6" descr="I:\mydocs\Images\logos\sra-white-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52517" y="234952"/>
            <a:ext cx="2207683" cy="88264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6"/>
          <p:cNvSpPr txBox="1">
            <a:spLocks noGrp="1"/>
          </p:cNvSpPr>
          <p:nvPr>
            <p:ph type="ctrTitle"/>
          </p:nvPr>
        </p:nvSpPr>
        <p:spPr>
          <a:xfrm>
            <a:off x="2256367" y="1989140"/>
            <a:ext cx="8925984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subTitle" idx="1"/>
          </p:nvPr>
        </p:nvSpPr>
        <p:spPr>
          <a:xfrm>
            <a:off x="2351620" y="3789363"/>
            <a:ext cx="8832849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Font typeface="Arial"/>
              <a:buNone/>
              <a:defRPr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–"/>
              <a:defRPr/>
            </a:lvl2pPr>
            <a:lvl3pPr lvl="2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–"/>
              <a:defRPr/>
            </a:lvl4pPr>
            <a:lvl5pPr lvl="4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»"/>
              <a:defRPr/>
            </a:lvl5pPr>
            <a:lvl6pPr lvl="5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»"/>
              <a:defRPr/>
            </a:lvl6pPr>
            <a:lvl7pPr lvl="6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»"/>
              <a:defRPr/>
            </a:lvl7pPr>
            <a:lvl8pPr lvl="7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»"/>
              <a:defRPr/>
            </a:lvl8pPr>
            <a:lvl9pPr lvl="8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8" name="Google Shape;18;p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693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333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00"/>
              <a:buFont typeface="Arial"/>
              <a:buNone/>
              <a:defRPr sz="2667"/>
            </a:lvl1pPr>
            <a:lvl2pPr marL="1219170" lvl="1" indent="-304792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Font typeface="Arial"/>
              <a:buNone/>
              <a:defRPr sz="2400"/>
            </a:lvl2pPr>
            <a:lvl3pPr marL="1828754" lvl="2" indent="-304792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600"/>
              <a:buFont typeface="Arial"/>
              <a:buNone/>
              <a:defRPr sz="2133"/>
            </a:lvl3pPr>
            <a:lvl4pPr marL="2438339" lvl="3" indent="-304792" algn="l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SzPts val="1400"/>
              <a:buFont typeface="Arial"/>
              <a:buNone/>
              <a:defRPr sz="1867"/>
            </a:lvl4pPr>
            <a:lvl5pPr marL="3047924" lvl="4" indent="-304792" algn="l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SzPts val="1400"/>
              <a:buFont typeface="Arial"/>
              <a:buNone/>
              <a:defRPr sz="1867"/>
            </a:lvl5pPr>
            <a:lvl6pPr marL="3657509" lvl="5" indent="-304792" algn="l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SzPts val="1400"/>
              <a:buFont typeface="Arial"/>
              <a:buNone/>
              <a:defRPr sz="1867"/>
            </a:lvl6pPr>
            <a:lvl7pPr marL="4267093" lvl="6" indent="-304792" algn="l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SzPts val="1400"/>
              <a:buFont typeface="Arial"/>
              <a:buNone/>
              <a:defRPr sz="1867"/>
            </a:lvl7pPr>
            <a:lvl8pPr marL="4876678" lvl="7" indent="-304792" algn="l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SzPts val="1400"/>
              <a:buFont typeface="Arial"/>
              <a:buNone/>
              <a:defRPr sz="1867"/>
            </a:lvl8pPr>
            <a:lvl9pPr marL="5486263" lvl="8" indent="-304792" algn="l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SzPts val="1400"/>
              <a:buFont typeface="Arial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2736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9"/>
          <p:cNvSpPr txBox="1">
            <a:spLocks noGrp="1"/>
          </p:cNvSpPr>
          <p:nvPr>
            <p:ph type="title"/>
          </p:nvPr>
        </p:nvSpPr>
        <p:spPr>
          <a:xfrm>
            <a:off x="334433" y="260351"/>
            <a:ext cx="6527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9"/>
          <p:cNvSpPr txBox="1">
            <a:spLocks noGrp="1"/>
          </p:cNvSpPr>
          <p:nvPr>
            <p:ph type="body" idx="1"/>
          </p:nvPr>
        </p:nvSpPr>
        <p:spPr>
          <a:xfrm>
            <a:off x="1775884" y="1905000"/>
            <a:ext cx="4953000" cy="447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541853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Font typeface="Arial"/>
              <a:buChar char="•"/>
              <a:defRPr sz="3733"/>
            </a:lvl1pPr>
            <a:lvl2pPr marL="1219170" lvl="1" indent="-507987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Font typeface="Arial"/>
              <a:buChar char="–"/>
              <a:defRPr sz="3200"/>
            </a:lvl2pPr>
            <a:lvl3pPr marL="1828754" lvl="2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00"/>
              <a:buFont typeface="Arial"/>
              <a:buChar char="•"/>
              <a:defRPr sz="2667"/>
            </a:lvl3pPr>
            <a:lvl4pPr marL="2438339" lvl="3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Font typeface="Arial"/>
              <a:buChar char="–"/>
              <a:defRPr sz="2400"/>
            </a:lvl4pPr>
            <a:lvl5pPr marL="3047924" lvl="4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Font typeface="Arial"/>
              <a:buChar char="»"/>
              <a:defRPr sz="2400"/>
            </a:lvl5pPr>
            <a:lvl6pPr marL="3657509" lvl="5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Font typeface="Arial"/>
              <a:buChar char="»"/>
              <a:defRPr sz="2400"/>
            </a:lvl6pPr>
            <a:lvl7pPr marL="4267093" lvl="6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Font typeface="Arial"/>
              <a:buChar char="»"/>
              <a:defRPr sz="2400"/>
            </a:lvl7pPr>
            <a:lvl8pPr marL="4876678" lvl="7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Font typeface="Arial"/>
              <a:buChar char="»"/>
              <a:defRPr sz="2400"/>
            </a:lvl8pPr>
            <a:lvl9pPr marL="5486263" lvl="8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Font typeface="Arial"/>
              <a:buChar char="»"/>
              <a:defRPr sz="2400"/>
            </a:lvl9pPr>
          </a:lstStyle>
          <a:p>
            <a:endParaRPr/>
          </a:p>
        </p:txBody>
      </p:sp>
      <p:sp>
        <p:nvSpPr>
          <p:cNvPr id="28" name="Google Shape;28;p9"/>
          <p:cNvSpPr txBox="1">
            <a:spLocks noGrp="1"/>
          </p:cNvSpPr>
          <p:nvPr>
            <p:ph type="body" idx="2"/>
          </p:nvPr>
        </p:nvSpPr>
        <p:spPr>
          <a:xfrm>
            <a:off x="6932086" y="1905000"/>
            <a:ext cx="4955116" cy="447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541853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Font typeface="Arial"/>
              <a:buChar char="•"/>
              <a:defRPr sz="3733"/>
            </a:lvl1pPr>
            <a:lvl2pPr marL="1219170" lvl="1" indent="-507987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Font typeface="Arial"/>
              <a:buChar char="–"/>
              <a:defRPr sz="3200"/>
            </a:lvl2pPr>
            <a:lvl3pPr marL="1828754" lvl="2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00"/>
              <a:buFont typeface="Arial"/>
              <a:buChar char="•"/>
              <a:defRPr sz="2667"/>
            </a:lvl3pPr>
            <a:lvl4pPr marL="2438339" lvl="3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Font typeface="Arial"/>
              <a:buChar char="–"/>
              <a:defRPr sz="2400"/>
            </a:lvl4pPr>
            <a:lvl5pPr marL="3047924" lvl="4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Font typeface="Arial"/>
              <a:buChar char="»"/>
              <a:defRPr sz="2400"/>
            </a:lvl5pPr>
            <a:lvl6pPr marL="3657509" lvl="5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Font typeface="Arial"/>
              <a:buChar char="»"/>
              <a:defRPr sz="2400"/>
            </a:lvl6pPr>
            <a:lvl7pPr marL="4267093" lvl="6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Font typeface="Arial"/>
              <a:buChar char="»"/>
              <a:defRPr sz="2400"/>
            </a:lvl7pPr>
            <a:lvl8pPr marL="4876678" lvl="7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Font typeface="Arial"/>
              <a:buChar char="»"/>
              <a:defRPr sz="2400"/>
            </a:lvl8pPr>
            <a:lvl9pPr marL="5486263" lvl="8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Font typeface="Arial"/>
              <a:buChar char="»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2146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Font typeface="Arial"/>
              <a:buNone/>
              <a:defRPr sz="3200" b="1"/>
            </a:lvl1pPr>
            <a:lvl2pPr marL="1219170" lvl="1" indent="-304792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00"/>
              <a:buFont typeface="Arial"/>
              <a:buNone/>
              <a:defRPr sz="2667" b="1"/>
            </a:lvl2pPr>
            <a:lvl3pPr marL="1828754" lvl="2" indent="-304792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Font typeface="Arial"/>
              <a:buNone/>
              <a:defRPr sz="2400" b="1"/>
            </a:lvl3pPr>
            <a:lvl4pPr marL="2438339" lvl="3" indent="-304792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600"/>
              <a:buFont typeface="Arial"/>
              <a:buNone/>
              <a:defRPr sz="2133" b="1"/>
            </a:lvl4pPr>
            <a:lvl5pPr marL="3047924" lvl="4" indent="-304792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600"/>
              <a:buFont typeface="Arial"/>
              <a:buNone/>
              <a:defRPr sz="2133" b="1"/>
            </a:lvl5pPr>
            <a:lvl6pPr marL="3657509" lvl="5" indent="-304792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600"/>
              <a:buFont typeface="Arial"/>
              <a:buNone/>
              <a:defRPr sz="2133" b="1"/>
            </a:lvl6pPr>
            <a:lvl7pPr marL="4267093" lvl="6" indent="-304792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600"/>
              <a:buFont typeface="Arial"/>
              <a:buNone/>
              <a:defRPr sz="2133" b="1"/>
            </a:lvl7pPr>
            <a:lvl8pPr marL="4876678" lvl="7" indent="-304792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600"/>
              <a:buFont typeface="Arial"/>
              <a:buNone/>
              <a:defRPr sz="2133" b="1"/>
            </a:lvl8pPr>
            <a:lvl9pPr marL="5486263" lvl="8" indent="-304792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600"/>
              <a:buFont typeface="Arial"/>
              <a:buNone/>
              <a:defRPr sz="2133" b="1"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507987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Font typeface="Arial"/>
              <a:buChar char="•"/>
              <a:defRPr sz="3200"/>
            </a:lvl1pPr>
            <a:lvl2pPr marL="1219170" lvl="1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00"/>
              <a:buFont typeface="Arial"/>
              <a:buChar char="–"/>
              <a:defRPr sz="2667"/>
            </a:lvl2pPr>
            <a:lvl3pPr marL="1828754" lvl="2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Font typeface="Arial"/>
              <a:buChar char="•"/>
              <a:defRPr sz="2400"/>
            </a:lvl3pPr>
            <a:lvl4pPr marL="2438339" lvl="3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600"/>
              <a:buFont typeface="Arial"/>
              <a:buChar char="–"/>
              <a:defRPr sz="2133"/>
            </a:lvl4pPr>
            <a:lvl5pPr marL="3047924" lvl="4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600"/>
              <a:buFont typeface="Arial"/>
              <a:buChar char="»"/>
              <a:defRPr sz="2133"/>
            </a:lvl5pPr>
            <a:lvl6pPr marL="3657509" lvl="5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600"/>
              <a:buFont typeface="Arial"/>
              <a:buChar char="»"/>
              <a:defRPr sz="2133"/>
            </a:lvl6pPr>
            <a:lvl7pPr marL="4267093" lvl="6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600"/>
              <a:buFont typeface="Arial"/>
              <a:buChar char="»"/>
              <a:defRPr sz="2133"/>
            </a:lvl7pPr>
            <a:lvl8pPr marL="4876678" lvl="7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600"/>
              <a:buFont typeface="Arial"/>
              <a:buChar char="»"/>
              <a:defRPr sz="2133"/>
            </a:lvl8pPr>
            <a:lvl9pPr marL="5486263" lvl="8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600"/>
              <a:buFont typeface="Arial"/>
              <a:buChar char="»"/>
              <a:defRPr sz="2133"/>
            </a:lvl9pPr>
          </a:lstStyle>
          <a:p>
            <a:endParaRPr/>
          </a:p>
        </p:txBody>
      </p:sp>
      <p:sp>
        <p:nvSpPr>
          <p:cNvPr id="33" name="Google Shape;33;p1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Font typeface="Arial"/>
              <a:buNone/>
              <a:defRPr sz="3200" b="1"/>
            </a:lvl1pPr>
            <a:lvl2pPr marL="1219170" lvl="1" indent="-304792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00"/>
              <a:buFont typeface="Arial"/>
              <a:buNone/>
              <a:defRPr sz="2667" b="1"/>
            </a:lvl2pPr>
            <a:lvl3pPr marL="1828754" lvl="2" indent="-304792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Font typeface="Arial"/>
              <a:buNone/>
              <a:defRPr sz="2400" b="1"/>
            </a:lvl3pPr>
            <a:lvl4pPr marL="2438339" lvl="3" indent="-304792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600"/>
              <a:buFont typeface="Arial"/>
              <a:buNone/>
              <a:defRPr sz="2133" b="1"/>
            </a:lvl4pPr>
            <a:lvl5pPr marL="3047924" lvl="4" indent="-304792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600"/>
              <a:buFont typeface="Arial"/>
              <a:buNone/>
              <a:defRPr sz="2133" b="1"/>
            </a:lvl5pPr>
            <a:lvl6pPr marL="3657509" lvl="5" indent="-304792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600"/>
              <a:buFont typeface="Arial"/>
              <a:buNone/>
              <a:defRPr sz="2133" b="1"/>
            </a:lvl6pPr>
            <a:lvl7pPr marL="4267093" lvl="6" indent="-304792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600"/>
              <a:buFont typeface="Arial"/>
              <a:buNone/>
              <a:defRPr sz="2133" b="1"/>
            </a:lvl7pPr>
            <a:lvl8pPr marL="4876678" lvl="7" indent="-304792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600"/>
              <a:buFont typeface="Arial"/>
              <a:buNone/>
              <a:defRPr sz="2133" b="1"/>
            </a:lvl8pPr>
            <a:lvl9pPr marL="5486263" lvl="8" indent="-304792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600"/>
              <a:buFont typeface="Arial"/>
              <a:buNone/>
              <a:defRPr sz="2133" b="1"/>
            </a:lvl9pPr>
          </a:lstStyle>
          <a:p>
            <a:endParaRPr/>
          </a:p>
        </p:txBody>
      </p:sp>
      <p:sp>
        <p:nvSpPr>
          <p:cNvPr id="34" name="Google Shape;34;p1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507987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Font typeface="Arial"/>
              <a:buChar char="•"/>
              <a:defRPr sz="3200"/>
            </a:lvl1pPr>
            <a:lvl2pPr marL="1219170" lvl="1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00"/>
              <a:buFont typeface="Arial"/>
              <a:buChar char="–"/>
              <a:defRPr sz="2667"/>
            </a:lvl2pPr>
            <a:lvl3pPr marL="1828754" lvl="2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Font typeface="Arial"/>
              <a:buChar char="•"/>
              <a:defRPr sz="2400"/>
            </a:lvl3pPr>
            <a:lvl4pPr marL="2438339" lvl="3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600"/>
              <a:buFont typeface="Arial"/>
              <a:buChar char="–"/>
              <a:defRPr sz="2133"/>
            </a:lvl4pPr>
            <a:lvl5pPr marL="3047924" lvl="4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600"/>
              <a:buFont typeface="Arial"/>
              <a:buChar char="»"/>
              <a:defRPr sz="2133"/>
            </a:lvl5pPr>
            <a:lvl6pPr marL="3657509" lvl="5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600"/>
              <a:buFont typeface="Arial"/>
              <a:buChar char="»"/>
              <a:defRPr sz="2133"/>
            </a:lvl6pPr>
            <a:lvl7pPr marL="4267093" lvl="6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600"/>
              <a:buFont typeface="Arial"/>
              <a:buChar char="»"/>
              <a:defRPr sz="2133"/>
            </a:lvl7pPr>
            <a:lvl8pPr marL="4876678" lvl="7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600"/>
              <a:buFont typeface="Arial"/>
              <a:buChar char="»"/>
              <a:defRPr sz="2133"/>
            </a:lvl8pPr>
            <a:lvl9pPr marL="5486263" lvl="8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600"/>
              <a:buFont typeface="Arial"/>
              <a:buChar char="»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9502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1"/>
          <p:cNvSpPr txBox="1">
            <a:spLocks noGrp="1"/>
          </p:cNvSpPr>
          <p:nvPr>
            <p:ph type="title"/>
          </p:nvPr>
        </p:nvSpPr>
        <p:spPr>
          <a:xfrm>
            <a:off x="334433" y="260351"/>
            <a:ext cx="6527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25675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3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575719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3200"/>
              <a:buFont typeface="Arial"/>
              <a:buChar char="•"/>
              <a:defRPr sz="4267"/>
            </a:lvl1pPr>
            <a:lvl2pPr marL="1219170" lvl="1" indent="-541853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ts val="2800"/>
              <a:buFont typeface="Arial"/>
              <a:buChar char="–"/>
              <a:defRPr sz="3733"/>
            </a:lvl2pPr>
            <a:lvl3pPr marL="1828754" lvl="2" indent="-507987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Font typeface="Arial"/>
              <a:buChar char="•"/>
              <a:defRPr sz="3200"/>
            </a:lvl3pPr>
            <a:lvl4pPr marL="2438339" lvl="3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00"/>
              <a:buFont typeface="Arial"/>
              <a:buChar char="–"/>
              <a:defRPr sz="2667"/>
            </a:lvl4pPr>
            <a:lvl5pPr marL="3047924" lvl="4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00"/>
              <a:buFont typeface="Arial"/>
              <a:buChar char="»"/>
              <a:defRPr sz="2667"/>
            </a:lvl5pPr>
            <a:lvl6pPr marL="3657509" lvl="5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00"/>
              <a:buFont typeface="Arial"/>
              <a:buChar char="»"/>
              <a:defRPr sz="2667"/>
            </a:lvl6pPr>
            <a:lvl7pPr marL="4267093" lvl="6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00"/>
              <a:buFont typeface="Arial"/>
              <a:buChar char="»"/>
              <a:defRPr sz="2667"/>
            </a:lvl7pPr>
            <a:lvl8pPr marL="4876678" lvl="7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00"/>
              <a:buFont typeface="Arial"/>
              <a:buChar char="»"/>
              <a:defRPr sz="2667"/>
            </a:lvl8pPr>
            <a:lvl9pPr marL="5486263" lvl="8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00"/>
              <a:buFont typeface="Arial"/>
              <a:buChar char="»"/>
              <a:defRPr sz="2667"/>
            </a:lvl9pPr>
          </a:lstStyle>
          <a:p>
            <a:endParaRPr/>
          </a:p>
        </p:txBody>
      </p:sp>
      <p:sp>
        <p:nvSpPr>
          <p:cNvPr id="41" name="Google Shape;41;p13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SzPts val="1400"/>
              <a:buFont typeface="Arial"/>
              <a:buNone/>
              <a:defRPr sz="1867"/>
            </a:lvl1pPr>
            <a:lvl2pPr marL="1219170" lvl="1" indent="-3047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00"/>
              <a:buFont typeface="Arial"/>
              <a:buNone/>
              <a:defRPr sz="1600"/>
            </a:lvl2pPr>
            <a:lvl3pPr marL="1828754" lvl="2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000"/>
              <a:buFont typeface="Arial"/>
              <a:buNone/>
              <a:defRPr sz="1333"/>
            </a:lvl3pPr>
            <a:lvl4pPr marL="2438339" lvl="3" indent="-304792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00"/>
              <a:buFont typeface="Arial"/>
              <a:buNone/>
              <a:defRPr sz="1200"/>
            </a:lvl4pPr>
            <a:lvl5pPr marL="3047924" lvl="4" indent="-304792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00"/>
              <a:buFont typeface="Arial"/>
              <a:buNone/>
              <a:defRPr sz="1200"/>
            </a:lvl5pPr>
            <a:lvl6pPr marL="3657509" lvl="5" indent="-304792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00"/>
              <a:buFont typeface="Arial"/>
              <a:buNone/>
              <a:defRPr sz="1200"/>
            </a:lvl6pPr>
            <a:lvl7pPr marL="4267093" lvl="6" indent="-304792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00"/>
              <a:buFont typeface="Arial"/>
              <a:buNone/>
              <a:defRPr sz="1200"/>
            </a:lvl7pPr>
            <a:lvl8pPr marL="4876678" lvl="7" indent="-304792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00"/>
              <a:buFont typeface="Arial"/>
              <a:buNone/>
              <a:defRPr sz="1200"/>
            </a:lvl8pPr>
            <a:lvl9pPr marL="5486263" lvl="8" indent="-304792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00"/>
              <a:buFont typeface="Arial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37348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1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SzPts val="1400"/>
              <a:buFont typeface="Arial"/>
              <a:buNone/>
              <a:defRPr sz="1867"/>
            </a:lvl1pPr>
            <a:lvl2pPr marL="1219170" lvl="1" indent="-3047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00"/>
              <a:buFont typeface="Arial"/>
              <a:buNone/>
              <a:defRPr sz="1600"/>
            </a:lvl2pPr>
            <a:lvl3pPr marL="1828754" lvl="2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000"/>
              <a:buFont typeface="Arial"/>
              <a:buNone/>
              <a:defRPr sz="1333"/>
            </a:lvl3pPr>
            <a:lvl4pPr marL="2438339" lvl="3" indent="-304792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00"/>
              <a:buFont typeface="Arial"/>
              <a:buNone/>
              <a:defRPr sz="1200"/>
            </a:lvl4pPr>
            <a:lvl5pPr marL="3047924" lvl="4" indent="-304792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00"/>
              <a:buFont typeface="Arial"/>
              <a:buNone/>
              <a:defRPr sz="1200"/>
            </a:lvl5pPr>
            <a:lvl6pPr marL="3657509" lvl="5" indent="-304792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00"/>
              <a:buFont typeface="Arial"/>
              <a:buNone/>
              <a:defRPr sz="1200"/>
            </a:lvl6pPr>
            <a:lvl7pPr marL="4267093" lvl="6" indent="-304792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00"/>
              <a:buFont typeface="Arial"/>
              <a:buNone/>
              <a:defRPr sz="1200"/>
            </a:lvl7pPr>
            <a:lvl8pPr marL="4876678" lvl="7" indent="-304792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00"/>
              <a:buFont typeface="Arial"/>
              <a:buNone/>
              <a:defRPr sz="1200"/>
            </a:lvl8pPr>
            <a:lvl9pPr marL="5486263" lvl="8" indent="-304792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00"/>
              <a:buFont typeface="Arial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892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8631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5"/>
          <p:cNvSpPr txBox="1">
            <a:spLocks noGrp="1"/>
          </p:cNvSpPr>
          <p:nvPr>
            <p:ph type="title"/>
          </p:nvPr>
        </p:nvSpPr>
        <p:spPr>
          <a:xfrm>
            <a:off x="334433" y="260351"/>
            <a:ext cx="6527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body" idx="1"/>
          </p:nvPr>
        </p:nvSpPr>
        <p:spPr>
          <a:xfrm rot="5400000">
            <a:off x="3857626" y="-1630892"/>
            <a:ext cx="4476751" cy="11523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1pPr>
            <a:lvl2pPr marL="1219170" lvl="1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–"/>
              <a:defRPr/>
            </a:lvl4pPr>
            <a:lvl5pPr marL="3047924" lvl="4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»"/>
              <a:defRPr/>
            </a:lvl5pPr>
            <a:lvl6pPr marL="3657509" lvl="5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»"/>
              <a:defRPr/>
            </a:lvl6pPr>
            <a:lvl7pPr marL="4267093" lvl="6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»"/>
              <a:defRPr/>
            </a:lvl7pPr>
            <a:lvl8pPr marL="4876678" lvl="7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»"/>
              <a:defRPr/>
            </a:lvl8pPr>
            <a:lvl9pPr marL="5486263" lvl="8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51307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6"/>
          <p:cNvSpPr txBox="1">
            <a:spLocks noGrp="1"/>
          </p:cNvSpPr>
          <p:nvPr>
            <p:ph type="title"/>
          </p:nvPr>
        </p:nvSpPr>
        <p:spPr>
          <a:xfrm rot="5400000">
            <a:off x="7495384" y="1989933"/>
            <a:ext cx="6256337" cy="25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6"/>
          <p:cNvSpPr txBox="1">
            <a:spLocks noGrp="1"/>
          </p:cNvSpPr>
          <p:nvPr>
            <p:ph type="body" idx="1"/>
          </p:nvPr>
        </p:nvSpPr>
        <p:spPr>
          <a:xfrm rot="5400000">
            <a:off x="2338125" y="-436827"/>
            <a:ext cx="6256337" cy="7380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1pPr>
            <a:lvl2pPr marL="1219170" lvl="1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–"/>
              <a:defRPr/>
            </a:lvl4pPr>
            <a:lvl5pPr marL="3047924" lvl="4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»"/>
              <a:defRPr/>
            </a:lvl5pPr>
            <a:lvl6pPr marL="3657509" lvl="5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»"/>
              <a:defRPr/>
            </a:lvl6pPr>
            <a:lvl7pPr marL="4267093" lvl="6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»"/>
              <a:defRPr/>
            </a:lvl7pPr>
            <a:lvl8pPr marL="4876678" lvl="7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»"/>
              <a:defRPr/>
            </a:lvl8pPr>
            <a:lvl9pPr marL="5486263" lvl="8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053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5884" y="1905000"/>
            <a:ext cx="4953000" cy="4476751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32086" y="1905000"/>
            <a:ext cx="4955116" cy="4476751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17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555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697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559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3022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1003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red-banner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"/>
            <a:ext cx="12192000" cy="1361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4433" y="260351"/>
            <a:ext cx="652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Title of presentation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434" y="1892301"/>
            <a:ext cx="11523133" cy="447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29" name="Picture 3" descr="I:\mydocs\Images\logos\sra-white-logo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552517" y="234952"/>
            <a:ext cx="2207683" cy="882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41A35C-E00E-4B04-97F8-B4BE76AEA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56916-3026-4832-9292-F5DD05CE6D2D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CED160-BA37-5268-5A3A-FAA3CA0FEA96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494338" y="63500"/>
            <a:ext cx="1241425" cy="1676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100">
                <a:solidFill>
                  <a:srgbClr val="000000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Sensitivity: General</a:t>
            </a:r>
          </a:p>
        </p:txBody>
      </p:sp>
    </p:spTree>
    <p:extLst>
      <p:ext uri="{BB962C8B-B14F-4D97-AF65-F5344CB8AC3E}">
        <p14:creationId xmlns:p14="http://schemas.microsoft.com/office/powerpoint/2010/main" val="211526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267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Arial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Arial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Arial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Arial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rgbClr val="9E1B34"/>
        </a:buClr>
        <a:buChar char="•"/>
        <a:defRPr sz="3733">
          <a:solidFill>
            <a:srgbClr val="262626"/>
          </a:solidFill>
          <a:latin typeface="+mn-lt"/>
          <a:ea typeface="ＭＳ Ｐゴシック" charset="0"/>
          <a:cs typeface="ＭＳ Ｐゴシック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rgbClr val="9E1B34"/>
        </a:buClr>
        <a:buChar char="–"/>
        <a:defRPr sz="3200">
          <a:solidFill>
            <a:srgbClr val="262626"/>
          </a:solidFill>
          <a:latin typeface="+mn-lt"/>
          <a:ea typeface="ＭＳ Ｐゴシック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rgbClr val="9E1B34"/>
        </a:buClr>
        <a:buChar char="•"/>
        <a:defRPr sz="2667">
          <a:solidFill>
            <a:srgbClr val="262626"/>
          </a:solidFill>
          <a:latin typeface="+mn-lt"/>
          <a:ea typeface="ＭＳ Ｐゴシック" charset="0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rgbClr val="9E1B34"/>
        </a:buClr>
        <a:buChar char="–"/>
        <a:defRPr>
          <a:solidFill>
            <a:srgbClr val="262626"/>
          </a:solidFill>
          <a:latin typeface="+mn-lt"/>
          <a:ea typeface="ＭＳ Ｐゴシック" charset="0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rgbClr val="9E1B34"/>
        </a:buClr>
        <a:buChar char="»"/>
        <a:defRPr sz="2133">
          <a:solidFill>
            <a:srgbClr val="262626"/>
          </a:solidFill>
          <a:latin typeface="+mn-lt"/>
          <a:ea typeface="ＭＳ Ｐゴシック" charset="0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rgbClr val="9E1B34"/>
        </a:buClr>
        <a:buChar char="»"/>
        <a:defRPr sz="2133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rgbClr val="9E1B34"/>
        </a:buClr>
        <a:buChar char="»"/>
        <a:defRPr sz="2133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rgbClr val="9E1B34"/>
        </a:buClr>
        <a:buChar char="»"/>
        <a:defRPr sz="2133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rgbClr val="9E1B34"/>
        </a:buClr>
        <a:buChar char="»"/>
        <a:defRPr sz="2133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7" descr="I:\red-banner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1"/>
            <a:ext cx="12192000" cy="136101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7"/>
          <p:cNvSpPr txBox="1">
            <a:spLocks noGrp="1"/>
          </p:cNvSpPr>
          <p:nvPr>
            <p:ph type="title"/>
          </p:nvPr>
        </p:nvSpPr>
        <p:spPr>
          <a:xfrm>
            <a:off x="334433" y="260351"/>
            <a:ext cx="6527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body" idx="1"/>
          </p:nvPr>
        </p:nvSpPr>
        <p:spPr>
          <a:xfrm>
            <a:off x="334434" y="1892301"/>
            <a:ext cx="11523133" cy="447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65645" algn="l" rtl="0">
              <a:spcBef>
                <a:spcPts val="747"/>
              </a:spcBef>
              <a:spcAft>
                <a:spcPts val="0"/>
              </a:spcAft>
              <a:buClr>
                <a:srgbClr val="9E1B34"/>
              </a:buClr>
              <a:buSzPts val="3733"/>
              <a:buFont typeface="Arial"/>
              <a:buChar char="•"/>
              <a:defRPr sz="3733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rgbClr val="9E1B34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97954" algn="l" rtl="0">
              <a:spcBef>
                <a:spcPts val="533"/>
              </a:spcBef>
              <a:spcAft>
                <a:spcPts val="0"/>
              </a:spcAft>
              <a:buClr>
                <a:srgbClr val="9E1B34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9E1B34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4045" algn="l" rtl="0">
              <a:spcBef>
                <a:spcPts val="427"/>
              </a:spcBef>
              <a:spcAft>
                <a:spcPts val="0"/>
              </a:spcAft>
              <a:buClr>
                <a:srgbClr val="9E1B34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4045" algn="l" rtl="0">
              <a:spcBef>
                <a:spcPts val="427"/>
              </a:spcBef>
              <a:spcAft>
                <a:spcPts val="0"/>
              </a:spcAft>
              <a:buClr>
                <a:srgbClr val="9E1B34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4045" algn="l" rtl="0">
              <a:spcBef>
                <a:spcPts val="427"/>
              </a:spcBef>
              <a:spcAft>
                <a:spcPts val="0"/>
              </a:spcAft>
              <a:buClr>
                <a:srgbClr val="9E1B34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4045" algn="l" rtl="0">
              <a:spcBef>
                <a:spcPts val="427"/>
              </a:spcBef>
              <a:spcAft>
                <a:spcPts val="0"/>
              </a:spcAft>
              <a:buClr>
                <a:srgbClr val="9E1B34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4045" algn="l" rtl="0">
              <a:spcBef>
                <a:spcPts val="427"/>
              </a:spcBef>
              <a:spcAft>
                <a:spcPts val="0"/>
              </a:spcAft>
              <a:buClr>
                <a:srgbClr val="9E1B34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" name="Google Shape;9;p7" descr="I:\mydocs\Images\logos\sra-white-logo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552517" y="234952"/>
            <a:ext cx="2207683" cy="88264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" name="Google Shape;11;p7"/>
          <p:cNvSpPr txBox="1"/>
          <p:nvPr/>
        </p:nvSpPr>
        <p:spPr>
          <a:xfrm>
            <a:off x="5494338" y="63500"/>
            <a:ext cx="1241425" cy="16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Sensitivity: General</a:t>
            </a: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37A3BA-CD6D-184F-E048-A6DADFDE0DA3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494338" y="63500"/>
            <a:ext cx="1241425" cy="1676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100">
                <a:solidFill>
                  <a:srgbClr val="000000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Sensitivity: General</a:t>
            </a:r>
          </a:p>
        </p:txBody>
      </p:sp>
    </p:spTree>
    <p:extLst>
      <p:ext uri="{BB962C8B-B14F-4D97-AF65-F5344CB8AC3E}">
        <p14:creationId xmlns:p14="http://schemas.microsoft.com/office/powerpoint/2010/main" val="4073850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5" descr="I:\red-banner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1"/>
            <a:ext cx="12192000" cy="136101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5"/>
          <p:cNvSpPr txBox="1">
            <a:spLocks noGrp="1"/>
          </p:cNvSpPr>
          <p:nvPr>
            <p:ph type="title"/>
          </p:nvPr>
        </p:nvSpPr>
        <p:spPr>
          <a:xfrm>
            <a:off x="334433" y="260351"/>
            <a:ext cx="6527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body" idx="1"/>
          </p:nvPr>
        </p:nvSpPr>
        <p:spPr>
          <a:xfrm>
            <a:off x="334434" y="1892301"/>
            <a:ext cx="11523133" cy="447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E1B34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E1B34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E1B3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E1B34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E1B34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E1B34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E1B34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E1B34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E1B34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" name="Google Shape;9;p5" descr="I:\mydocs\Images\logos\sra-white-logo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52517" y="234952"/>
            <a:ext cx="2207683" cy="88264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Google Shape;11;p5"/>
          <p:cNvSpPr txBox="1"/>
          <p:nvPr/>
        </p:nvSpPr>
        <p:spPr>
          <a:xfrm>
            <a:off x="5293785" y="0"/>
            <a:ext cx="1655233" cy="225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Sensitivity: General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4AA91C-34E0-B782-9362-FC6FC69BA06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494338" y="63500"/>
            <a:ext cx="1241425" cy="1676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100">
                <a:solidFill>
                  <a:srgbClr val="000000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Sensitivity: General</a:t>
            </a:r>
          </a:p>
        </p:txBody>
      </p:sp>
    </p:spTree>
    <p:extLst>
      <p:ext uri="{BB962C8B-B14F-4D97-AF65-F5344CB8AC3E}">
        <p14:creationId xmlns:p14="http://schemas.microsoft.com/office/powerpoint/2010/main" val="16523371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4" Type="http://schemas.openxmlformats.org/officeDocument/2006/relationships/hyperlink" Target="https://sqe.sra.org.uk/assessments/sqe1-assessments/sqe1-sample-questions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sqe.sra.org.uk/assessments/sqe1-assessments/sqe1-single-best-answer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qe.sra.org.uk/report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qe.sra.org.uk/report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03659" y="169697"/>
            <a:ext cx="9002760" cy="1143000"/>
          </a:xfrm>
        </p:spPr>
        <p:txBody>
          <a:bodyPr/>
          <a:lstStyle/>
          <a:p>
            <a:r>
              <a:rPr lang="en-GB" sz="3200">
                <a:ea typeface="ＭＳ Ｐゴシック"/>
              </a:rPr>
              <a:t>What we will cover (13.30 - 14.40)</a:t>
            </a:r>
            <a:br>
              <a:rPr lang="en-GB" sz="3200">
                <a:ea typeface="ＭＳ Ｐゴシック"/>
              </a:rPr>
            </a:br>
            <a:r>
              <a:rPr lang="en-GB" sz="3200">
                <a:ea typeface="ＭＳ Ｐゴシック"/>
              </a:rPr>
              <a:t>Session 1 – Understanding the SQE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7F630E4-14A2-2983-54FC-E16BBC7034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509479"/>
              </p:ext>
            </p:extLst>
          </p:nvPr>
        </p:nvGraphicFramePr>
        <p:xfrm>
          <a:off x="829294" y="1709260"/>
          <a:ext cx="10528723" cy="49790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4253">
                  <a:extLst>
                    <a:ext uri="{9D8B030D-6E8A-4147-A177-3AD203B41FA5}">
                      <a16:colId xmlns:a16="http://schemas.microsoft.com/office/drawing/2014/main" val="2682378523"/>
                    </a:ext>
                  </a:extLst>
                </a:gridCol>
                <a:gridCol w="5052060">
                  <a:extLst>
                    <a:ext uri="{9D8B030D-6E8A-4147-A177-3AD203B41FA5}">
                      <a16:colId xmlns:a16="http://schemas.microsoft.com/office/drawing/2014/main" val="2495792642"/>
                    </a:ext>
                  </a:extLst>
                </a:gridCol>
                <a:gridCol w="1502410">
                  <a:extLst>
                    <a:ext uri="{9D8B030D-6E8A-4147-A177-3AD203B41FA5}">
                      <a16:colId xmlns:a16="http://schemas.microsoft.com/office/drawing/2014/main" val="1378710303"/>
                    </a:ext>
                  </a:extLst>
                </a:gridCol>
              </a:tblGrid>
              <a:tr h="806660">
                <a:tc>
                  <a:txBody>
                    <a:bodyPr/>
                    <a:lstStyle/>
                    <a:p>
                      <a:r>
                        <a:rPr lang="en-GB"/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Speaker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Duration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1076750"/>
                  </a:ext>
                </a:extLst>
              </a:tr>
              <a:tr h="80665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SQE facts and stats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Julie Swan, Director of Education and Training (Chair)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5 mins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425492"/>
                  </a:ext>
                </a:extLst>
              </a:tr>
              <a:tr h="1225041"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tx1"/>
                          </a:solidFill>
                          <a:ea typeface="ＭＳ Ｐゴシック"/>
                        </a:rPr>
                        <a:t>A deeper dive into the SQE data 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tx1"/>
                          </a:solidFill>
                          <a:ea typeface="ＭＳ Ｐゴシック"/>
                        </a:rPr>
                        <a:t>Richard Hankins, Quality and Standards Director, Kaplan Assessments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tx1"/>
                          </a:solidFill>
                          <a:ea typeface="ＭＳ Ｐゴシック"/>
                        </a:rPr>
                        <a:t>25 mins</a:t>
                      </a: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562192"/>
                  </a:ext>
                </a:extLst>
              </a:tr>
              <a:tr h="1062191"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tx1"/>
                          </a:solidFill>
                          <a:ea typeface="ＭＳ Ｐゴシック"/>
                        </a:rPr>
                        <a:t>Design Principles for </a:t>
                      </a:r>
                      <a:br>
                        <a:rPr lang="en-GB">
                          <a:solidFill>
                            <a:srgbClr val="000000"/>
                          </a:solidFill>
                          <a:ea typeface="ＭＳ Ｐゴシック"/>
                        </a:rPr>
                      </a:br>
                      <a:r>
                        <a:rPr lang="en-GB">
                          <a:solidFill>
                            <a:schemeClr val="tx1"/>
                          </a:solidFill>
                          <a:ea typeface="ＭＳ Ｐゴシック"/>
                        </a:rPr>
                        <a:t>SQE1 and SQE2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tx1"/>
                          </a:solidFill>
                          <a:ea typeface="ＭＳ Ｐゴシック"/>
                        </a:rPr>
                        <a:t>Tim Maddison, Legal Academic Director, Kaplan SQE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tx1"/>
                          </a:solidFill>
                          <a:ea typeface="ＭＳ Ｐゴシック"/>
                        </a:rPr>
                        <a:t>25 mins</a:t>
                      </a: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3206726"/>
                  </a:ext>
                </a:extLst>
              </a:tr>
              <a:tr h="1062191"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tx1"/>
                          </a:solidFill>
                          <a:ea typeface="ＭＳ Ｐゴシック"/>
                        </a:rPr>
                        <a:t>SQE evaluation 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tx1"/>
                          </a:solidFill>
                          <a:ea typeface="ＭＳ Ｐゴシック"/>
                        </a:rPr>
                        <a:t>Beverley Rizzotto,  Policy Manager, SRA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  <a:ea typeface="ＭＳ Ｐゴシック"/>
                        </a:rPr>
                        <a:t>15 mins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41248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"/>
          <p:cNvSpPr txBox="1">
            <a:spLocks noGrp="1"/>
          </p:cNvSpPr>
          <p:nvPr>
            <p:ph type="ctrTitle"/>
          </p:nvPr>
        </p:nvSpPr>
        <p:spPr>
          <a:xfrm>
            <a:off x="1679509" y="1988841"/>
            <a:ext cx="8925984" cy="1468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-GB" b="1"/>
              <a:t>Design Principles for </a:t>
            </a:r>
            <a:br>
              <a:rPr lang="en-GB" b="1"/>
            </a:br>
            <a:r>
              <a:rPr lang="en-GB" b="1"/>
              <a:t>SQE1 and SQE2</a:t>
            </a:r>
            <a:br>
              <a:rPr lang="en-GB" b="1"/>
            </a:br>
            <a:endParaRPr b="1"/>
          </a:p>
        </p:txBody>
      </p:sp>
      <p:sp>
        <p:nvSpPr>
          <p:cNvPr id="57" name="Google Shape;57;p1"/>
          <p:cNvSpPr txBox="1">
            <a:spLocks noGrp="1"/>
          </p:cNvSpPr>
          <p:nvPr>
            <p:ph type="subTitle" idx="1"/>
          </p:nvPr>
        </p:nvSpPr>
        <p:spPr>
          <a:xfrm>
            <a:off x="1679510" y="3698781"/>
            <a:ext cx="8832849" cy="1337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GB">
                <a:solidFill>
                  <a:srgbClr val="262626"/>
                </a:solidFill>
              </a:rPr>
              <a:t>Tim Maddison, </a:t>
            </a:r>
            <a:r>
              <a:rPr lang="en-GB"/>
              <a:t>Legal Academic Director</a:t>
            </a:r>
            <a:r>
              <a:rPr lang="en-GB">
                <a:solidFill>
                  <a:srgbClr val="262626"/>
                </a:solidFill>
              </a:rPr>
              <a:t>, Kaplan </a:t>
            </a:r>
            <a:r>
              <a:rPr lang="en-GB"/>
              <a:t>Assessments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"/>
          <p:cNvSpPr txBox="1">
            <a:spLocks noGrp="1"/>
          </p:cNvSpPr>
          <p:nvPr>
            <p:ph type="title"/>
          </p:nvPr>
        </p:nvSpPr>
        <p:spPr>
          <a:xfrm>
            <a:off x="321503" y="661852"/>
            <a:ext cx="10616792" cy="645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-GB" sz="3733"/>
              <a:t>Aims of the session</a:t>
            </a:r>
            <a:endParaRPr sz="3733"/>
          </a:p>
        </p:txBody>
      </p:sp>
      <p:sp>
        <p:nvSpPr>
          <p:cNvPr id="63" name="Google Shape;63;p2"/>
          <p:cNvSpPr txBox="1"/>
          <p:nvPr/>
        </p:nvSpPr>
        <p:spPr>
          <a:xfrm>
            <a:off x="321503" y="1944217"/>
            <a:ext cx="11539064" cy="2164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609585" indent="-457189" defTabSz="1219170">
              <a:buClr>
                <a:srgbClr val="262626"/>
              </a:buClr>
              <a:buSzPts val="1800"/>
              <a:buFont typeface="+mj-lt"/>
              <a:buAutoNum type="arabicPeriod"/>
            </a:pPr>
            <a:r>
              <a:rPr lang="en-GB" sz="2400" kern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Open Sans"/>
                <a:cs typeface="Open Sans"/>
                <a:sym typeface="Open Sans"/>
              </a:rPr>
              <a:t>Provide a reminder of the design principles behind SQE1 and SQE2</a:t>
            </a:r>
          </a:p>
          <a:p>
            <a:pPr marL="457189" indent="-457189" defTabSz="1219170">
              <a:buClr>
                <a:srgbClr val="000000"/>
              </a:buClr>
              <a:buFont typeface="+mj-lt"/>
              <a:buAutoNum type="arabicPeriod"/>
            </a:pPr>
            <a:endParaRPr lang="en-GB" sz="2400" kern="0">
              <a:solidFill>
                <a:srgbClr val="333333"/>
              </a:solidFill>
              <a:highlight>
                <a:srgbClr val="FFFFFF"/>
              </a:highlight>
              <a:latin typeface="Arial"/>
              <a:ea typeface="Open Sans"/>
              <a:cs typeface="Open Sans"/>
              <a:sym typeface="Open Sans"/>
            </a:endParaRPr>
          </a:p>
          <a:p>
            <a:pPr marL="609585" indent="-457189" defTabSz="1219170">
              <a:buClr>
                <a:srgbClr val="333333"/>
              </a:buClr>
              <a:buSzPts val="1800"/>
              <a:buFont typeface="+mj-lt"/>
              <a:buAutoNum type="arabicPeriod"/>
            </a:pPr>
            <a:r>
              <a:rPr lang="en-GB" sz="2400" kern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Open Sans"/>
                <a:cs typeface="Open Sans"/>
                <a:sym typeface="Open Sans"/>
              </a:rPr>
              <a:t>Focus on the use of single best answer multiple choice questions in SQE1</a:t>
            </a:r>
          </a:p>
          <a:p>
            <a:pPr marL="457189" indent="-355591" defTabSz="1219170">
              <a:spcBef>
                <a:spcPts val="320"/>
              </a:spcBef>
              <a:buClr>
                <a:srgbClr val="9E1B34"/>
              </a:buClr>
              <a:buSzPts val="1200"/>
            </a:pPr>
            <a:endParaRPr sz="1600" kern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585" defTabSz="1219170">
              <a:spcBef>
                <a:spcPts val="640"/>
              </a:spcBef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189" indent="-355591" defTabSz="1219170">
              <a:spcBef>
                <a:spcPts val="320"/>
              </a:spcBef>
              <a:buClr>
                <a:srgbClr val="9E1B34"/>
              </a:buClr>
              <a:buSzPts val="1200"/>
            </a:pPr>
            <a:endParaRPr sz="1600" kern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3fc739513d_0_3"/>
          <p:cNvSpPr txBox="1">
            <a:spLocks noGrp="1"/>
          </p:cNvSpPr>
          <p:nvPr>
            <p:ph type="title"/>
          </p:nvPr>
        </p:nvSpPr>
        <p:spPr>
          <a:xfrm>
            <a:off x="321503" y="164633"/>
            <a:ext cx="9225064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-GB" sz="3733"/>
              <a:t>Design Principles: Miller’s Pyramid</a:t>
            </a:r>
            <a:endParaRPr sz="3733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4E2319-0E53-AF3C-2194-9E57AA2B4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521" y="2440213"/>
            <a:ext cx="4687331" cy="29482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92DC4-E41E-75B6-EF51-7F1885AA0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3" y="260351"/>
            <a:ext cx="7514167" cy="1143000"/>
          </a:xfrm>
        </p:spPr>
        <p:txBody>
          <a:bodyPr/>
          <a:lstStyle/>
          <a:p>
            <a:r>
              <a:rPr lang="en-GB" sz="3733"/>
              <a:t>Miller’s Pyramid and SQE1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18E337-C46F-A806-F121-CA328A0A7D32}"/>
              </a:ext>
            </a:extLst>
          </p:cNvPr>
          <p:cNvSpPr txBox="1"/>
          <p:nvPr/>
        </p:nvSpPr>
        <p:spPr>
          <a:xfrm>
            <a:off x="502920" y="1798321"/>
            <a:ext cx="4861115" cy="4933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SQE1: application of legal knowledge</a:t>
            </a:r>
          </a:p>
          <a:p>
            <a:pPr defTabSz="1219170">
              <a:buClr>
                <a:srgbClr val="000000"/>
              </a:buClr>
            </a:pPr>
            <a:endParaRPr lang="en-GB" sz="17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'Knows how'</a:t>
            </a:r>
          </a:p>
          <a:p>
            <a:pPr defTabSz="1219170">
              <a:buClr>
                <a:srgbClr val="000000"/>
              </a:buClr>
            </a:pPr>
            <a:endParaRPr lang="en-GB" sz="17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Statement of Solicitor Competence:</a:t>
            </a:r>
          </a:p>
          <a:p>
            <a:pPr marL="0" lvl="7" defTabSz="1219170">
              <a:buClr>
                <a:srgbClr val="000000"/>
              </a:buClr>
            </a:pPr>
            <a:endParaRPr lang="en-GB" sz="1733"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0" lvl="7" defTabSz="1219170">
              <a:buClr>
                <a:srgbClr val="000000"/>
              </a:buClr>
            </a:pPr>
            <a:r>
              <a:rPr lang="en-GB" sz="1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Maintain a level of legal knowledge</a:t>
            </a:r>
          </a:p>
          <a:p>
            <a:pPr defTabSz="1219170">
              <a:buClr>
                <a:srgbClr val="000000"/>
              </a:buClr>
            </a:pPr>
            <a:endParaRPr lang="en-GB" sz="17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GB" sz="1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Draw on a sufficient detailed knowledge and understanding of their field(s) of work</a:t>
            </a:r>
          </a:p>
          <a:p>
            <a:pPr defTabSz="1219170">
              <a:buClr>
                <a:srgbClr val="000000"/>
              </a:buClr>
            </a:pPr>
            <a:endParaRPr lang="en-GB" sz="17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GB" sz="1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Use … a broad base of legal knowledge….and detailed </a:t>
            </a:r>
            <a:r>
              <a:rPr lang="en-GB" sz="1733" kern="0">
                <a:solidFill>
                  <a:srgbClr val="000000"/>
                </a:solidFill>
                <a:latin typeface="Arial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knowledge of their practice area.</a:t>
            </a:r>
          </a:p>
          <a:p>
            <a:pPr defTabSz="1219170">
              <a:buClr>
                <a:srgbClr val="000000"/>
              </a:buClr>
            </a:pPr>
            <a:endParaRPr lang="en-GB" sz="1733" kern="0">
              <a:solidFill>
                <a:srgbClr val="000000"/>
              </a:solidFill>
              <a:latin typeface="Arial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733" kern="0">
                <a:solidFill>
                  <a:srgbClr val="000000"/>
                </a:solidFill>
                <a:latin typeface="Arial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Authenticity? </a:t>
            </a:r>
          </a:p>
          <a:p>
            <a:pPr marL="990575" indent="-380990" defTabSz="1219170">
              <a:spcBef>
                <a:spcPts val="800"/>
              </a:spcBef>
              <a:spcAft>
                <a:spcPts val="1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1600" kern="0">
              <a:solidFill>
                <a:srgbClr val="000000"/>
              </a:solidFill>
              <a:latin typeface="Arial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380990" lvl="2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42F2FB-5C18-2E97-4BBE-DBEAAE2A1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578" y="2516414"/>
            <a:ext cx="4341188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00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4084e4cb20_0_0"/>
          <p:cNvSpPr txBox="1">
            <a:spLocks noGrp="1"/>
          </p:cNvSpPr>
          <p:nvPr>
            <p:ph type="title"/>
          </p:nvPr>
        </p:nvSpPr>
        <p:spPr>
          <a:xfrm>
            <a:off x="321503" y="164633"/>
            <a:ext cx="10455765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/>
            <a:r>
              <a:rPr lang="en-GB" sz="3733"/>
              <a:t>Miller’s Pyramid and SQE2</a:t>
            </a:r>
            <a:endParaRPr sz="3733"/>
          </a:p>
        </p:txBody>
      </p:sp>
      <p:sp>
        <p:nvSpPr>
          <p:cNvPr id="77" name="Google Shape;77;g34084e4cb20_0_0"/>
          <p:cNvSpPr txBox="1"/>
          <p:nvPr/>
        </p:nvSpPr>
        <p:spPr>
          <a:xfrm>
            <a:off x="698850" y="2048770"/>
            <a:ext cx="5354095" cy="38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SQE2: legal skills (written and oral) </a:t>
            </a:r>
          </a:p>
          <a:p>
            <a:pPr defTabSz="1219170">
              <a:buClr>
                <a:srgbClr val="000000"/>
              </a:buClr>
            </a:pPr>
            <a:endParaRPr lang="en-GB"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16 stations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'Shows how'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Statement of Solicitor Competence</a:t>
            </a:r>
          </a:p>
          <a:p>
            <a:pPr defTabSz="1219170">
              <a:buClr>
                <a:srgbClr val="000000"/>
              </a:buClr>
            </a:pPr>
            <a:endParaRPr lang="en-GB"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2400" kern="0">
                <a:solidFill>
                  <a:srgbClr val="000000"/>
                </a:solidFill>
                <a:latin typeface="Arial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Authenticity?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818999-5E68-C644-57D3-CB08F38BC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2945" y="2547257"/>
            <a:ext cx="4482529" cy="28194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1BEA9-001D-B20E-F825-A0ED1E69E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595" y="363609"/>
            <a:ext cx="9359983" cy="1143000"/>
          </a:xfrm>
        </p:spPr>
        <p:txBody>
          <a:bodyPr/>
          <a:lstStyle/>
          <a:p>
            <a:r>
              <a:rPr lang="en-GB"/>
              <a:t>What are single best answer multiple choice questions? </a:t>
            </a:r>
            <a:br>
              <a:rPr lang="en-GB"/>
            </a:b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4C384B-9C83-E6FB-B233-75186722C66F}"/>
              </a:ext>
            </a:extLst>
          </p:cNvPr>
          <p:cNvSpPr txBox="1"/>
          <p:nvPr/>
        </p:nvSpPr>
        <p:spPr>
          <a:xfrm>
            <a:off x="518511" y="1625600"/>
            <a:ext cx="11084911" cy="5221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2133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Single best answer (SBA) multiple choice questions </a:t>
            </a:r>
            <a:r>
              <a:rPr lang="en-GB" sz="21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(MCQs) are used in SQE1 to assess candidates’ ability to apply their legal knowledge. </a:t>
            </a:r>
          </a:p>
          <a:p>
            <a:pPr defTabSz="1219170">
              <a:buClr>
                <a:srgbClr val="000000"/>
              </a:buClr>
            </a:pPr>
            <a:endParaRPr lang="en-GB" sz="21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21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 questions do not assess simple recall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21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They assess a candidate’s ability to apply their knowledge to a relevant scenario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21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 scenarios reflect the type of matter a newly qualified solicitor might come across in practice.</a:t>
            </a:r>
          </a:p>
          <a:p>
            <a:pPr defTabSz="1219170">
              <a:buClr>
                <a:srgbClr val="000000"/>
              </a:buClr>
            </a:pPr>
            <a:endParaRPr lang="en-GB" sz="2133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GB" sz="21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There are three components to each question:</a:t>
            </a:r>
          </a:p>
          <a:p>
            <a:pPr defTabSz="1219170">
              <a:buClr>
                <a:srgbClr val="000000"/>
              </a:buClr>
            </a:pPr>
            <a:endParaRPr lang="en-GB" sz="21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GB" sz="21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1. The stem, which sets out the scenario.</a:t>
            </a:r>
          </a:p>
          <a:p>
            <a:pPr defTabSz="1219170">
              <a:buClr>
                <a:srgbClr val="000000"/>
              </a:buClr>
            </a:pPr>
            <a:r>
              <a:rPr lang="en-GB" sz="21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2. The lead in, which sets out the question to be answered.</a:t>
            </a:r>
          </a:p>
          <a:p>
            <a:pPr defTabSz="1219170">
              <a:buClr>
                <a:srgbClr val="000000"/>
              </a:buClr>
            </a:pPr>
            <a:r>
              <a:rPr lang="en-GB" sz="21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 The five options. Each of the five options is plausible, </a:t>
            </a:r>
            <a:r>
              <a:rPr lang="en-GB" sz="2133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but only one is correct.</a:t>
            </a:r>
          </a:p>
          <a:p>
            <a:pPr defTabSz="1219170">
              <a:buClr>
                <a:srgbClr val="000000"/>
              </a:buClr>
            </a:pPr>
            <a:endParaRPr lang="en-GB" sz="1867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GB" sz="1867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GB" sz="1867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8053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EC920-B684-7363-F144-D3D73151C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05049-2835-8D1C-ED9A-91722EDDE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3" y="362888"/>
            <a:ext cx="9016600" cy="1143000"/>
          </a:xfrm>
        </p:spPr>
        <p:txBody>
          <a:bodyPr/>
          <a:lstStyle/>
          <a:p>
            <a:r>
              <a:rPr lang="en-GB"/>
              <a:t>Who writes the questions? </a:t>
            </a:r>
            <a:br>
              <a:rPr lang="en-GB"/>
            </a:b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485932-1947-8910-9AB3-63A79A4ECA41}"/>
              </a:ext>
            </a:extLst>
          </p:cNvPr>
          <p:cNvSpPr txBox="1"/>
          <p:nvPr/>
        </p:nvSpPr>
        <p:spPr>
          <a:xfrm>
            <a:off x="518511" y="1625601"/>
            <a:ext cx="11084911" cy="5633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1219170">
              <a:buClr>
                <a:srgbClr val="000000"/>
              </a:buClr>
              <a:buFont typeface="+mj-lt"/>
              <a:buAutoNum type="arabicPeriod"/>
            </a:pPr>
            <a:endParaRPr lang="en-GB" sz="2667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Solicitors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2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Minimum of two (usually three) solicitor subject matter experts 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2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Further review by two more solicitors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2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SRA solicitor subject matter expert review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2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Each question involves a minimum of four, usually five, solicitors.</a:t>
            </a:r>
          </a:p>
          <a:p>
            <a:pPr defTabSz="1219170">
              <a:buClr>
                <a:srgbClr val="000000"/>
              </a:buClr>
            </a:pPr>
            <a:endParaRPr lang="en-GB" sz="1867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GB" sz="1867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GB" sz="1867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GB" sz="1867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2218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2D165-6986-EB64-8AE1-06C48CE64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7D479-9990-7E5D-4325-F7304D77C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3" y="122328"/>
            <a:ext cx="8660043" cy="1143000"/>
          </a:xfrm>
        </p:spPr>
        <p:txBody>
          <a:bodyPr/>
          <a:lstStyle/>
          <a:p>
            <a:r>
              <a:rPr lang="en-GB"/>
              <a:t>Why are they appropriate for high stakes professional assessment?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19983E-875F-6F4D-079C-33C07E4F2570}"/>
              </a:ext>
            </a:extLst>
          </p:cNvPr>
          <p:cNvSpPr txBox="1"/>
          <p:nvPr/>
        </p:nvSpPr>
        <p:spPr>
          <a:xfrm>
            <a:off x="423815" y="1649274"/>
            <a:ext cx="11084911" cy="4402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SBAs are a well-established method of assessing the application of knowledge:</a:t>
            </a:r>
          </a:p>
          <a:p>
            <a:pPr defTabSz="1219170">
              <a:buClr>
                <a:srgbClr val="000000"/>
              </a:buClr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lvl="4" indent="-380990" defTabSz="1219170" fontAlgn="base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Standardised scoring: single correct answer</a:t>
            </a:r>
          </a:p>
          <a:p>
            <a:pPr defTabSz="1219170" fontAlgn="base">
              <a:buClr>
                <a:srgbClr val="000000"/>
              </a:buClr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 fontAlgn="base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Quick and accurate marking of a large number of candidates</a:t>
            </a:r>
          </a:p>
          <a:p>
            <a:pPr defTabSz="1219170" fontAlgn="base">
              <a:buClr>
                <a:srgbClr val="000000"/>
              </a:buClr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 fontAlgn="base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Effectively sample a wide breadth of a curriculum</a:t>
            </a:r>
          </a:p>
          <a:p>
            <a:pPr defTabSz="1219170" fontAlgn="base">
              <a:buClr>
                <a:srgbClr val="000000"/>
              </a:buClr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 fontAlgn="base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Assessment of high order thinking</a:t>
            </a:r>
          </a:p>
          <a:p>
            <a:pPr defTabSz="1219170" fontAlgn="base">
              <a:buClr>
                <a:srgbClr val="000000"/>
              </a:buClr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 fontAlgn="base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 security</a:t>
            </a:r>
          </a:p>
          <a:p>
            <a:pPr defTabSz="1219170" fontAlgn="base">
              <a:buClr>
                <a:srgbClr val="000000"/>
              </a:buClr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 fontAlgn="base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Removes the need for written expression</a:t>
            </a:r>
          </a:p>
          <a:p>
            <a:pPr defTabSz="1219170" fontAlgn="base">
              <a:buClr>
                <a:srgbClr val="000000"/>
              </a:buClr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1867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146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62F3B-AA2C-9B93-0076-498F19934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FD196-4936-47C7-C363-9BBE507C4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3" y="179837"/>
            <a:ext cx="8913084" cy="1143000"/>
          </a:xfrm>
        </p:spPr>
        <p:txBody>
          <a:bodyPr/>
          <a:lstStyle/>
          <a:p>
            <a:r>
              <a:rPr lang="en-GB"/>
              <a:t>What are the alternatives?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D7C5A7-FD37-DB4E-096A-74381DF8C209}"/>
              </a:ext>
            </a:extLst>
          </p:cNvPr>
          <p:cNvSpPr txBox="1"/>
          <p:nvPr/>
        </p:nvSpPr>
        <p:spPr>
          <a:xfrm>
            <a:off x="518511" y="1625601"/>
            <a:ext cx="11084911" cy="37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Essays</a:t>
            </a:r>
          </a:p>
          <a:p>
            <a:pPr defTabSz="1219170">
              <a:buClr>
                <a:srgbClr val="000000"/>
              </a:buClr>
            </a:pPr>
            <a:endParaRPr lang="en-GB" sz="2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Short answer questions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2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Extended match questions </a:t>
            </a:r>
          </a:p>
          <a:p>
            <a:pPr defTabSz="1219170">
              <a:buClr>
                <a:srgbClr val="000000"/>
              </a:buClr>
            </a:pPr>
            <a:endParaRPr lang="en-GB" sz="2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Long answer questions</a:t>
            </a:r>
          </a:p>
          <a:p>
            <a:pPr defTabSz="1219170">
              <a:buClr>
                <a:srgbClr val="000000"/>
              </a:buClr>
            </a:pPr>
            <a:endParaRPr lang="en-GB" sz="2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Role play</a:t>
            </a:r>
          </a:p>
        </p:txBody>
      </p:sp>
    </p:spTree>
    <p:extLst>
      <p:ext uri="{BB962C8B-B14F-4D97-AF65-F5344CB8AC3E}">
        <p14:creationId xmlns:p14="http://schemas.microsoft.com/office/powerpoint/2010/main" val="2480433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A5F1E-162C-D88C-0A02-C80DF6E7D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9DFC6-1263-248A-AEA5-30BE0292D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79" y="400772"/>
            <a:ext cx="8683045" cy="1143000"/>
          </a:xfrm>
        </p:spPr>
        <p:txBody>
          <a:bodyPr/>
          <a:lstStyle/>
          <a:p>
            <a:r>
              <a:rPr lang="en-GB"/>
              <a:t>Where else are they used?</a:t>
            </a:r>
            <a:br>
              <a:rPr lang="en-GB"/>
            </a:b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5DE8A6-84F3-A8A1-FFD3-B0A93A3D80F4}"/>
              </a:ext>
            </a:extLst>
          </p:cNvPr>
          <p:cNvSpPr txBox="1"/>
          <p:nvPr/>
        </p:nvSpPr>
        <p:spPr>
          <a:xfrm>
            <a:off x="4335230" y="1430359"/>
            <a:ext cx="3636239" cy="7478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1867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Medicine:</a:t>
            </a:r>
          </a:p>
          <a:p>
            <a:pPr defTabSz="1219170">
              <a:buClr>
                <a:srgbClr val="000000"/>
              </a:buClr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GMC Medical Licensing Assessment (MLA) 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17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Royal College of Psychiatrists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17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Royal College of Anaesthetists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17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Royal College of Emergency Medicine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17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Faculty of Intensive Care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17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Royal College of GPs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17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Royal College of Surgeons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17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GMC Professional Linguistic Assessment Board Test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br>
              <a:rPr lang="en-GB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D476051-434A-DFE5-943F-9481A43D0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5301" y="2512583"/>
            <a:ext cx="246286" cy="41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>
              <a:buClr>
                <a:srgbClr val="000000"/>
              </a:buClr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AA80D4-D7DE-7860-5B08-549B6B1644AB}"/>
              </a:ext>
            </a:extLst>
          </p:cNvPr>
          <p:cNvSpPr txBox="1"/>
          <p:nvPr/>
        </p:nvSpPr>
        <p:spPr>
          <a:xfrm>
            <a:off x="438846" y="1543773"/>
            <a:ext cx="3636239" cy="5838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1867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Accountancy:</a:t>
            </a:r>
          </a:p>
          <a:p>
            <a:pPr defTabSz="1219170">
              <a:buClr>
                <a:srgbClr val="000000"/>
              </a:buClr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Institute of Chartered Accountants in England &amp; Wales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Chartered Institute of Management Accountants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Association of Chartered Certified Accountants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Chartered Financial Analysts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br>
              <a:rPr lang="en-GB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808AEE-196E-F731-914C-98FEDEE473C2}"/>
              </a:ext>
            </a:extLst>
          </p:cNvPr>
          <p:cNvSpPr txBox="1"/>
          <p:nvPr/>
        </p:nvSpPr>
        <p:spPr>
          <a:xfrm>
            <a:off x="8116917" y="1430359"/>
            <a:ext cx="3636239" cy="6903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1867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Law:</a:t>
            </a:r>
          </a:p>
          <a:p>
            <a:pPr defTabSz="1219170">
              <a:buClr>
                <a:srgbClr val="000000"/>
              </a:buClr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National Conference Bar Examiners - Multistate Bar Exam</a:t>
            </a:r>
          </a:p>
          <a:p>
            <a:pPr defTabSz="1219170">
              <a:buClr>
                <a:srgbClr val="000000"/>
              </a:buClr>
            </a:pPr>
            <a:endParaRPr lang="en-GB" sz="17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Bar Standards Board (Civil and Criminal)</a:t>
            </a:r>
          </a:p>
          <a:p>
            <a:pPr defTabSz="1219170">
              <a:buClr>
                <a:srgbClr val="000000"/>
              </a:buClr>
            </a:pPr>
            <a:endParaRPr lang="en-GB" sz="17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All India Bar Exam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17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China's Unified Legal Professional Qual Exam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17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New York Bar Exam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17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Canadian Bar Exam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17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Spanish Bar Exam</a:t>
            </a:r>
          </a:p>
          <a:p>
            <a:pPr defTabSz="1219170">
              <a:buClr>
                <a:srgbClr val="000000"/>
              </a:buClr>
            </a:pPr>
            <a:r>
              <a:rPr lang="en-GB" sz="1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         </a:t>
            </a: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br>
              <a:rPr lang="en-GB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3187A5D-AF6C-7D19-7FD4-964484CACAEA}"/>
              </a:ext>
            </a:extLst>
          </p:cNvPr>
          <p:cNvSpPr/>
          <p:nvPr/>
        </p:nvSpPr>
        <p:spPr>
          <a:xfrm>
            <a:off x="8116916" y="1453484"/>
            <a:ext cx="3486053" cy="542764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GB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75746E6-B68C-8EDC-0059-E0626614DC7F}"/>
              </a:ext>
            </a:extLst>
          </p:cNvPr>
          <p:cNvSpPr/>
          <p:nvPr/>
        </p:nvSpPr>
        <p:spPr>
          <a:xfrm>
            <a:off x="4392579" y="1430360"/>
            <a:ext cx="3486053" cy="542764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GB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C83EF0E-C6E8-77E7-4D17-73550A4DB997}"/>
              </a:ext>
            </a:extLst>
          </p:cNvPr>
          <p:cNvSpPr/>
          <p:nvPr/>
        </p:nvSpPr>
        <p:spPr>
          <a:xfrm>
            <a:off x="534571" y="1440864"/>
            <a:ext cx="3486053" cy="468200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GB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4768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518A1-8106-58E7-C9D6-195870C94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84352028-141B-A6BB-BB4F-1655E37D5F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6994" y="184151"/>
            <a:ext cx="8605308" cy="1143000"/>
          </a:xfrm>
        </p:spPr>
        <p:txBody>
          <a:bodyPr/>
          <a:lstStyle/>
          <a:p>
            <a:r>
              <a:rPr lang="en-GB" sz="3200">
                <a:ea typeface="ＭＳ Ｐゴシック"/>
              </a:rPr>
              <a:t>What we will cover (15.15 – 16.15)</a:t>
            </a:r>
            <a:br>
              <a:rPr lang="en-GB" sz="3200">
                <a:ea typeface="ＭＳ Ｐゴシック"/>
              </a:rPr>
            </a:br>
            <a:r>
              <a:rPr lang="en-GB" sz="3200">
                <a:ea typeface="ＭＳ Ｐゴシック"/>
              </a:rPr>
              <a:t>Session 2 – Supporting aspiring solicitors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DD532A-56E4-A6DE-4844-7DE8EE507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858534"/>
              </p:ext>
            </p:extLst>
          </p:nvPr>
        </p:nvGraphicFramePr>
        <p:xfrm>
          <a:off x="179017" y="1409701"/>
          <a:ext cx="11832008" cy="5383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6331">
                  <a:extLst>
                    <a:ext uri="{9D8B030D-6E8A-4147-A177-3AD203B41FA5}">
                      <a16:colId xmlns:a16="http://schemas.microsoft.com/office/drawing/2014/main" val="2817836370"/>
                    </a:ext>
                  </a:extLst>
                </a:gridCol>
                <a:gridCol w="5782909">
                  <a:extLst>
                    <a:ext uri="{9D8B030D-6E8A-4147-A177-3AD203B41FA5}">
                      <a16:colId xmlns:a16="http://schemas.microsoft.com/office/drawing/2014/main" val="4036173060"/>
                    </a:ext>
                  </a:extLst>
                </a:gridCol>
                <a:gridCol w="1582768">
                  <a:extLst>
                    <a:ext uri="{9D8B030D-6E8A-4147-A177-3AD203B41FA5}">
                      <a16:colId xmlns:a16="http://schemas.microsoft.com/office/drawing/2014/main" val="1983586894"/>
                    </a:ext>
                  </a:extLst>
                </a:gridCol>
              </a:tblGrid>
              <a:tr h="675649">
                <a:tc>
                  <a:txBody>
                    <a:bodyPr/>
                    <a:lstStyle/>
                    <a:p>
                      <a:r>
                        <a:rPr lang="en-GB"/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Speaker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Duration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0603667"/>
                  </a:ext>
                </a:extLst>
              </a:tr>
              <a:tr h="798591">
                <a:tc>
                  <a:txBody>
                    <a:bodyPr/>
                    <a:lstStyle/>
                    <a:p>
                      <a:r>
                        <a:rPr lang="en-GB"/>
                        <a:t>Introduction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Julie Swan, Director of Education, SRA (Chair)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2 mins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435547"/>
                  </a:ext>
                </a:extLst>
              </a:tr>
              <a:tr h="684277">
                <a:tc>
                  <a:txBody>
                    <a:bodyPr/>
                    <a:lstStyle/>
                    <a:p>
                      <a:r>
                        <a:rPr lang="en-GB"/>
                        <a:t>The SQE training market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Richard Williams, Policy Manager, SRA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15 mins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6894403"/>
                  </a:ext>
                </a:extLst>
              </a:tr>
              <a:tr h="1153520">
                <a:tc>
                  <a:txBody>
                    <a:bodyPr/>
                    <a:lstStyle/>
                    <a:p>
                      <a:r>
                        <a:rPr lang="en-GB"/>
                        <a:t>LPC route and transitional arrangements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Julie Swan, Director of Education, SRA (Chair)</a:t>
                      </a:r>
                    </a:p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8 mins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40827"/>
                  </a:ext>
                </a:extLst>
              </a:tr>
              <a:tr h="798591">
                <a:tc>
                  <a:txBody>
                    <a:bodyPr/>
                    <a:lstStyle/>
                    <a:p>
                      <a:r>
                        <a:rPr lang="en-GB"/>
                        <a:t>QWE: Myth busting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Richard Williams, Policy Manager, SRA</a:t>
                      </a:r>
                    </a:p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15 mins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181143"/>
                  </a:ext>
                </a:extLst>
              </a:tr>
              <a:tr h="1153520">
                <a:tc>
                  <a:txBody>
                    <a:bodyPr/>
                    <a:lstStyle/>
                    <a:p>
                      <a:r>
                        <a:rPr lang="en-GB"/>
                        <a:t>Apprenticeships in practice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>
                          <a:solidFill>
                            <a:schemeClr val="tx1"/>
                          </a:solidFill>
                          <a:ea typeface="ＭＳ Ｐゴシック"/>
                        </a:rPr>
                        <a:t>Kerry Gilbert, </a:t>
                      </a:r>
                      <a:r>
                        <a:rPr lang="en-GB" sz="24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Early Careers Manager </a:t>
                      </a:r>
                      <a:r>
                        <a:rPr lang="en-GB" sz="2400" b="1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 </a:t>
                      </a:r>
                      <a:r>
                        <a:rPr lang="en-GB" sz="24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Apprenticeships, TLT LLP</a:t>
                      </a:r>
                      <a:endParaRPr lang="en-GB"/>
                    </a:p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20 mins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569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5555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D83E7-FB71-901A-EA73-4AF342FD4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541FA-B5DC-D1FC-08D1-3B376AB88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73" y="318637"/>
            <a:ext cx="9062608" cy="1143000"/>
          </a:xfrm>
        </p:spPr>
        <p:txBody>
          <a:bodyPr/>
          <a:lstStyle/>
          <a:p>
            <a:r>
              <a:rPr lang="en-GB" sz="3733"/>
              <a:t>Should they be the only method of assessment? </a:t>
            </a:r>
            <a:br>
              <a:rPr lang="en-GB" sz="3733"/>
            </a:br>
            <a:endParaRPr lang="en-GB" sz="3733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8B1C76-F942-3DA2-BCBA-8D4BCD860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544" y="2829279"/>
            <a:ext cx="4780913" cy="300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12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03EE7-6473-CE55-93EB-A75AD8597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9BEB3-3815-38B2-B494-3E75C5392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29" y="373243"/>
            <a:ext cx="9186036" cy="1143000"/>
          </a:xfrm>
        </p:spPr>
        <p:txBody>
          <a:bodyPr/>
          <a:lstStyle/>
          <a:p>
            <a:r>
              <a:rPr lang="en-GB"/>
              <a:t>Are single best answer MCQs fair?</a:t>
            </a:r>
            <a:br>
              <a:rPr lang="en-GB"/>
            </a:b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2EE060-C97C-0FD8-0B83-D9BC30E86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397" y="1738362"/>
            <a:ext cx="7387768" cy="47463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612693F-7178-94BF-E193-CFD3AFFC564A}"/>
              </a:ext>
            </a:extLst>
          </p:cNvPr>
          <p:cNvSpPr/>
          <p:nvPr/>
        </p:nvSpPr>
        <p:spPr>
          <a:xfrm>
            <a:off x="2650835" y="3611419"/>
            <a:ext cx="295564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GB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77C8AC-1107-8D23-A280-E622EF2AB64C}"/>
              </a:ext>
            </a:extLst>
          </p:cNvPr>
          <p:cNvSpPr/>
          <p:nvPr/>
        </p:nvSpPr>
        <p:spPr>
          <a:xfrm>
            <a:off x="3657601" y="2881746"/>
            <a:ext cx="295564" cy="147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GB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34BDAC-1419-A91C-D232-C4E67813A7AD}"/>
              </a:ext>
            </a:extLst>
          </p:cNvPr>
          <p:cNvSpPr/>
          <p:nvPr/>
        </p:nvSpPr>
        <p:spPr>
          <a:xfrm>
            <a:off x="3953165" y="3611419"/>
            <a:ext cx="295564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GB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2DA92A-4452-219C-BD90-9463C53555AD}"/>
              </a:ext>
            </a:extLst>
          </p:cNvPr>
          <p:cNvSpPr/>
          <p:nvPr/>
        </p:nvSpPr>
        <p:spPr>
          <a:xfrm>
            <a:off x="3269674" y="3519055"/>
            <a:ext cx="295564" cy="92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GB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A1FCDF-48F2-5EA8-AD62-19FDB1493EFE}"/>
              </a:ext>
            </a:extLst>
          </p:cNvPr>
          <p:cNvSpPr/>
          <p:nvPr/>
        </p:nvSpPr>
        <p:spPr>
          <a:xfrm>
            <a:off x="3075710" y="3731491"/>
            <a:ext cx="193964" cy="92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GB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3153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0CC1E-A181-79BC-F4AF-62FF7602B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A0865-B994-3C49-EE4E-5B5D2FD73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3" y="149515"/>
            <a:ext cx="8634076" cy="1143000"/>
          </a:xfrm>
        </p:spPr>
        <p:txBody>
          <a:bodyPr/>
          <a:lstStyle/>
          <a:p>
            <a:r>
              <a:rPr lang="en-GB"/>
              <a:t>SQE1: single best answer MCQs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9E0401-F433-6DC8-0B08-BCE77063CC8A}"/>
              </a:ext>
            </a:extLst>
          </p:cNvPr>
          <p:cNvSpPr txBox="1"/>
          <p:nvPr/>
        </p:nvSpPr>
        <p:spPr>
          <a:xfrm>
            <a:off x="553545" y="1597891"/>
            <a:ext cx="11084911" cy="3991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2133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Are single best answer MCQs perfect?</a:t>
            </a:r>
          </a:p>
          <a:p>
            <a:pPr defTabSz="1219170">
              <a:buClr>
                <a:srgbClr val="000000"/>
              </a:buClr>
            </a:pPr>
            <a:endParaRPr lang="en-GB" sz="1867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'Cuing' effect?</a:t>
            </a:r>
          </a:p>
          <a:p>
            <a:pPr defTabSz="1219170">
              <a:buClr>
                <a:srgbClr val="000000"/>
              </a:buClr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Ability to guess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2133" b="1" kern="0">
              <a:solidFill>
                <a:srgbClr val="C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GB" sz="2133" b="1" kern="0">
              <a:solidFill>
                <a:srgbClr val="C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GB" sz="2133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How can you mitigate this?</a:t>
            </a:r>
          </a:p>
          <a:p>
            <a:pPr defTabSz="1219170">
              <a:buClr>
                <a:srgbClr val="000000"/>
              </a:buClr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Question writing process</a:t>
            </a:r>
          </a:p>
          <a:p>
            <a:pPr defTabSz="1219170">
              <a:buClr>
                <a:srgbClr val="000000"/>
              </a:buClr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Review the data</a:t>
            </a:r>
          </a:p>
          <a:p>
            <a:pPr defTabSz="1219170">
              <a:buClr>
                <a:srgbClr val="000000"/>
              </a:buClr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9795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3BFFD-3FD3-6FD8-4DA6-148789607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737B1-07F8-5896-FD41-DB6B531B7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653" y="482600"/>
            <a:ext cx="9289857" cy="1143000"/>
          </a:xfrm>
        </p:spPr>
        <p:txBody>
          <a:bodyPr/>
          <a:lstStyle/>
          <a:p>
            <a:r>
              <a:rPr lang="en-GB"/>
              <a:t>Where can I take a look at some?</a:t>
            </a:r>
            <a:br>
              <a:rPr lang="en-GB"/>
            </a:b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5EEFF9-ECB8-559B-F91D-6F7F2D157149}"/>
              </a:ext>
            </a:extLst>
          </p:cNvPr>
          <p:cNvSpPr txBox="1"/>
          <p:nvPr/>
        </p:nvSpPr>
        <p:spPr>
          <a:xfrm>
            <a:off x="518511" y="1625601"/>
            <a:ext cx="11084911" cy="1282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GB" sz="2133" b="1" kern="0">
              <a:solidFill>
                <a:srgbClr val="C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GB" sz="1867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GB" sz="1867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BDD3AE-8244-1BC2-8730-A87DFB1A6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823" y="1715234"/>
            <a:ext cx="6147149" cy="34275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126763-830E-9074-B90A-4A1A98FBDF67}"/>
              </a:ext>
            </a:extLst>
          </p:cNvPr>
          <p:cNvSpPr txBox="1"/>
          <p:nvPr/>
        </p:nvSpPr>
        <p:spPr>
          <a:xfrm>
            <a:off x="588579" y="2071755"/>
            <a:ext cx="4504176" cy="2678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220 SQE1 sample questions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130 have been used in SQE1 assessments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Data on difficulty and length provided 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GB" sz="1867" kern="0">
                <a:solidFill>
                  <a:srgbClr val="2D2DB9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https://sqe.sra.org.uk/assessments/sqe1-assessments/sqe1-sample-questions</a:t>
            </a:r>
            <a:r>
              <a:rPr lang="en-GB" sz="1867" kern="0">
                <a:solidFill>
                  <a:srgbClr val="2D2DB9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58743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C193F-0649-4EAD-601D-D81BADB5B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44FFB-6ECB-521B-6721-B9AAF5DA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653" y="142009"/>
            <a:ext cx="9289857" cy="1143000"/>
          </a:xfrm>
        </p:spPr>
        <p:txBody>
          <a:bodyPr/>
          <a:lstStyle/>
          <a:p>
            <a:r>
              <a:rPr lang="en-GB"/>
              <a:t>Where can I find out more?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EC8B95-B4C5-99B6-5051-992E43738068}"/>
              </a:ext>
            </a:extLst>
          </p:cNvPr>
          <p:cNvSpPr txBox="1"/>
          <p:nvPr/>
        </p:nvSpPr>
        <p:spPr>
          <a:xfrm>
            <a:off x="1004389" y="1678356"/>
            <a:ext cx="10183223" cy="3498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Information on the purpose of SBAs, including why this format is used to test applied legal knowledge. </a:t>
            </a:r>
          </a:p>
          <a:p>
            <a:pPr marL="457189" indent="-457189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Breaks down how the questions work, outlining their structure and how candidates should approach them.</a:t>
            </a:r>
          </a:p>
          <a:p>
            <a:pPr marL="457189" indent="-457189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Describes the benefits of SBA assessments, such as fairness, reliability and their use across high‑stakes professional exams.</a:t>
            </a:r>
          </a:p>
          <a:p>
            <a:pPr marL="457189" indent="-457189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2400" kern="0">
              <a:solidFill>
                <a:srgbClr val="000000"/>
              </a:solidFill>
              <a:latin typeface="Arial"/>
              <a:cs typeface="Arial"/>
              <a:sym typeface="Arial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defTabSz="1219170">
              <a:buClr>
                <a:srgbClr val="000000"/>
              </a:buClr>
            </a:pPr>
            <a:r>
              <a:rPr lang="en-GB" sz="2667" kern="0">
                <a:solidFill>
                  <a:srgbClr val="2D2DB9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https://sqe.sra.org.uk/assessments/sqe1-assessments/sqe1-single-best-answer</a:t>
            </a:r>
            <a:r>
              <a:rPr lang="en-GB" sz="2667" kern="0">
                <a:solidFill>
                  <a:srgbClr val="2D2DB9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5497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34432" y="260351"/>
            <a:ext cx="8482021" cy="1143000"/>
          </a:xfrm>
        </p:spPr>
        <p:txBody>
          <a:bodyPr/>
          <a:lstStyle/>
          <a:p>
            <a:r>
              <a:rPr lang="en-GB">
                <a:ea typeface="ＭＳ Ｐゴシック" pitchFamily="34" charset="-128"/>
              </a:rPr>
              <a:t>SQE facts and stats</a:t>
            </a:r>
            <a:endParaRPr lang="en-US">
              <a:ea typeface="ＭＳ Ｐゴシック" pitchFamily="34" charset="-128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801C508-83C8-1B12-AB21-33D02D22D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539" y="1596194"/>
            <a:ext cx="11522075" cy="4476750"/>
          </a:xfrm>
        </p:spPr>
        <p:txBody>
          <a:bodyPr/>
          <a:lstStyle/>
          <a:p>
            <a:r>
              <a:rPr lang="en-GB" sz="2400"/>
              <a:t>24,090 candidates have passed SQE1</a:t>
            </a:r>
          </a:p>
          <a:p>
            <a:r>
              <a:rPr lang="en-GB" sz="2400"/>
              <a:t>Of all candidates who have entered SQE1, 66% have passed </a:t>
            </a:r>
          </a:p>
          <a:p>
            <a:r>
              <a:rPr lang="en-GB" sz="2400"/>
              <a:t>11,761 candidates have passed SQE2</a:t>
            </a:r>
          </a:p>
          <a:p>
            <a:r>
              <a:rPr lang="en-GB" sz="2400"/>
              <a:t>Of all candidates who have entered SQE2, 85% have passed</a:t>
            </a:r>
          </a:p>
          <a:p>
            <a:r>
              <a:rPr lang="en-GB" sz="2400"/>
              <a:t>The SQE1 pass rate for solicitor apprentices is 73%, across all who have received results to date</a:t>
            </a:r>
          </a:p>
          <a:p>
            <a:r>
              <a:rPr lang="en-GB" sz="2400"/>
              <a:t>The SQE2 pass rate for solicitor apprentices is 94%, across all how have received results to date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"/>
          <p:cNvSpPr txBox="1">
            <a:spLocks noGrp="1"/>
          </p:cNvSpPr>
          <p:nvPr>
            <p:ph type="ctrTitle"/>
          </p:nvPr>
        </p:nvSpPr>
        <p:spPr>
          <a:xfrm>
            <a:off x="1748089" y="1623081"/>
            <a:ext cx="8925984" cy="1468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50">
                <a:solidFill>
                  <a:schemeClr val="dk1"/>
                </a:solidFill>
              </a:rPr>
              <a:t>A deeper dive into the data</a:t>
            </a:r>
            <a:endParaRPr sz="4250"/>
          </a:p>
        </p:txBody>
      </p:sp>
      <p:sp>
        <p:nvSpPr>
          <p:cNvPr id="57" name="Google Shape;57;p1"/>
          <p:cNvSpPr txBox="1">
            <a:spLocks noGrp="1"/>
          </p:cNvSpPr>
          <p:nvPr>
            <p:ph type="subTitle" idx="1"/>
          </p:nvPr>
        </p:nvSpPr>
        <p:spPr>
          <a:xfrm>
            <a:off x="1586507" y="3308773"/>
            <a:ext cx="8832849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700"/>
              <a:buFont typeface="Arial"/>
              <a:buNone/>
            </a:pPr>
            <a:r>
              <a:rPr lang="en-GB">
                <a:solidFill>
                  <a:srgbClr val="262626"/>
                </a:solidFill>
              </a:rPr>
              <a:t>Dr Richard Hankins</a:t>
            </a:r>
            <a:endParaRPr/>
          </a:p>
          <a:p>
            <a:pPr marL="0" lvl="0" indent="0" algn="ctr" rtl="0">
              <a:spcBef>
                <a:spcPts val="740"/>
              </a:spcBef>
              <a:spcAft>
                <a:spcPts val="0"/>
              </a:spcAft>
              <a:buSzPts val="3700"/>
              <a:buFont typeface="Arial"/>
              <a:buNone/>
            </a:pPr>
            <a:r>
              <a:rPr lang="en-GB">
                <a:solidFill>
                  <a:srgbClr val="262626"/>
                </a:solidFill>
              </a:rPr>
              <a:t>Quality and Standards Director, Kaplan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>
            <a:spLocks noGrp="1"/>
          </p:cNvSpPr>
          <p:nvPr>
            <p:ph type="title"/>
          </p:nvPr>
        </p:nvSpPr>
        <p:spPr>
          <a:xfrm>
            <a:off x="334433" y="260351"/>
            <a:ext cx="6527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Reports by window</a:t>
            </a:r>
            <a:endParaRPr/>
          </a:p>
        </p:txBody>
      </p:sp>
      <p:sp>
        <p:nvSpPr>
          <p:cNvPr id="84" name="Google Shape;84;p5"/>
          <p:cNvSpPr txBox="1"/>
          <p:nvPr/>
        </p:nvSpPr>
        <p:spPr>
          <a:xfrm>
            <a:off x="532565" y="1882050"/>
            <a:ext cx="5426360" cy="3000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ea typeface="Open Sans"/>
                <a:cs typeface="Open Sans"/>
                <a:sym typeface="Open Sans"/>
              </a:rPr>
              <a:t>Reports include statistics that provide some feedback on the 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1"/>
                  </a:ext>
                </a:extLst>
              </a:rPr>
              <a:t>assessments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ea typeface="Open Sans"/>
                <a:cs typeface="Open Sans"/>
                <a:sym typeface="Open Sans"/>
              </a:rPr>
              <a:t> and their performance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highlight>
                <a:srgbClr val="FFFFFF"/>
              </a:highlight>
              <a:uLnTx/>
              <a:uFillTx/>
              <a:latin typeface="Arial"/>
              <a:ea typeface="Open Sans"/>
              <a:cs typeface="Open Sans"/>
              <a:sym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highlight>
                <a:srgbClr val="FFFFFF"/>
              </a:highlight>
              <a:uLnTx/>
              <a:uFillTx/>
              <a:latin typeface="Arial"/>
              <a:ea typeface="Open Sans"/>
              <a:cs typeface="Open Sans"/>
              <a:sym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sng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https://sqe.sra.org.uk/reports</a:t>
            </a:r>
            <a:r>
              <a:rPr kumimoji="0" lang="en-GB" sz="2400" b="0" i="0" u="sng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ea typeface="Open Sans"/>
                <a:cs typeface="Open Sans"/>
                <a:sym typeface="Open San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highlight>
                <a:srgbClr val="FFFFFF"/>
              </a:highlight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highlight>
                <a:srgbClr val="FFFFFF"/>
              </a:highlight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60FF41-2DD9-E6D3-EA26-5E3C87EA8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3240" y="1882050"/>
            <a:ext cx="5285370" cy="352296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"/>
          <p:cNvSpPr txBox="1">
            <a:spLocks noGrp="1"/>
          </p:cNvSpPr>
          <p:nvPr>
            <p:ph type="title"/>
          </p:nvPr>
        </p:nvSpPr>
        <p:spPr>
          <a:xfrm>
            <a:off x="814927" y="260350"/>
            <a:ext cx="7895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50"/>
              <a:t>Candidate characteristics data</a:t>
            </a:r>
            <a:endParaRPr/>
          </a:p>
        </p:txBody>
      </p:sp>
      <p:sp>
        <p:nvSpPr>
          <p:cNvPr id="65" name="Google Shape;65;p2"/>
          <p:cNvSpPr txBox="1"/>
          <p:nvPr/>
        </p:nvSpPr>
        <p:spPr>
          <a:xfrm>
            <a:off x="704850" y="1691640"/>
            <a:ext cx="6816236" cy="4099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6565" marR="0" lvl="0" indent="-45656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E1B3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Open Sans"/>
              </a:rPr>
              <a:t>Report that looks at the characteristics of SQE candidates and factors that influence scores in the SQE</a:t>
            </a:r>
          </a:p>
          <a:p>
            <a:pPr marL="456565" marR="0" lvl="0" indent="-45656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E1B3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Arial"/>
              <a:sym typeface="Open Sans"/>
            </a:endParaRPr>
          </a:p>
          <a:p>
            <a:pPr marL="456565" marR="0" lvl="0" indent="-45656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E1B3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Open Sans"/>
              </a:rPr>
              <a:t>It highlights the impacts of diversity, socio‑economic background and academic history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Arial"/>
              <a:ea typeface="Open Sans"/>
              <a:cs typeface="Open Sans"/>
              <a:sym typeface="Open Sans"/>
              <a:extLst>
                <a:ext uri="http://customooxmlschemas.google.com/">
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0"/>
                </a:ext>
              </a:extLst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FFFFFF"/>
                </a:highlight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     </a:t>
            </a:r>
            <a:r>
              <a:rPr kumimoji="0" lang="en-GB" sz="2400" b="0" i="0" u="sng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https://sqe.sra.org.uk/reports </a:t>
            </a:r>
            <a:endParaRPr kumimoji="0" sz="2400" b="0" i="0" u="sng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highlight>
                <a:srgbClr val="FFFFFF"/>
              </a:highlight>
              <a:uLnTx/>
              <a:uFillTx/>
              <a:latin typeface="Arial"/>
              <a:ea typeface="Open Sans"/>
              <a:cs typeface="Open Sans"/>
              <a:sym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highlight>
                <a:srgbClr val="FFFFFF"/>
              </a:highlight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highlight>
                <a:srgbClr val="FFFFFF"/>
              </a:highlight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32A698-9C17-496E-9954-6C040051B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8150" y="1914179"/>
            <a:ext cx="3429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"/>
          <p:cNvSpPr txBox="1">
            <a:spLocks noGrp="1"/>
          </p:cNvSpPr>
          <p:nvPr>
            <p:ph type="title"/>
          </p:nvPr>
        </p:nvSpPr>
        <p:spPr>
          <a:xfrm>
            <a:off x="334433" y="260351"/>
            <a:ext cx="6527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Socio-economic spread</a:t>
            </a:r>
            <a:endParaRPr/>
          </a:p>
        </p:txBody>
      </p:sp>
      <p:pic>
        <p:nvPicPr>
          <p:cNvPr id="71" name="Google Shape;71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79501" y="1765300"/>
            <a:ext cx="8021638" cy="468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"/>
          <p:cNvSpPr txBox="1">
            <a:spLocks noGrp="1"/>
          </p:cNvSpPr>
          <p:nvPr>
            <p:ph type="title"/>
          </p:nvPr>
        </p:nvSpPr>
        <p:spPr>
          <a:xfrm>
            <a:off x="334425" y="260350"/>
            <a:ext cx="86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Scores by socio-economic group</a:t>
            </a:r>
            <a:endParaRPr/>
          </a:p>
        </p:txBody>
      </p:sp>
      <p:pic>
        <p:nvPicPr>
          <p:cNvPr id="77" name="Google Shape;77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59475" y="2817825"/>
            <a:ext cx="8175600" cy="195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"/>
          <p:cNvSpPr txBox="1">
            <a:spLocks noGrp="1"/>
          </p:cNvSpPr>
          <p:nvPr>
            <p:ph type="title"/>
          </p:nvPr>
        </p:nvSpPr>
        <p:spPr>
          <a:xfrm>
            <a:off x="334433" y="260351"/>
            <a:ext cx="6527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Engagement by ethnicity</a:t>
            </a:r>
            <a:endParaRPr/>
          </a:p>
        </p:txBody>
      </p:sp>
      <p:pic>
        <p:nvPicPr>
          <p:cNvPr id="90" name="Google Shape;90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7625" y="2372900"/>
            <a:ext cx="8246650" cy="350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Corporate colours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10035"/>
      </a:accent1>
      <a:accent2>
        <a:srgbClr val="565656"/>
      </a:accent2>
      <a:accent3>
        <a:srgbClr val="F8B322"/>
      </a:accent3>
      <a:accent4>
        <a:srgbClr val="7D4199"/>
      </a:accent4>
      <a:accent5>
        <a:srgbClr val="A0CF67"/>
      </a:accent5>
      <a:accent6>
        <a:srgbClr val="009AC7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RA template" id="{27EF479F-D951-492B-AE2C-9EA0B4BB82FF}" vid="{FE10FE55-4620-435B-91A4-035C18A5A3B3}"/>
    </a:ext>
  </a:extLst>
</a:theme>
</file>

<file path=ppt/theme/theme2.xml><?xml version="1.0" encoding="utf-8"?>
<a:theme xmlns:a="http://schemas.openxmlformats.org/drawingml/2006/main" name="1_Default Design">
  <a:themeElements>
    <a:clrScheme name="Corporate colours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10035"/>
      </a:accent1>
      <a:accent2>
        <a:srgbClr val="565656"/>
      </a:accent2>
      <a:accent3>
        <a:srgbClr val="F8B322"/>
      </a:accent3>
      <a:accent4>
        <a:srgbClr val="7D4199"/>
      </a:accent4>
      <a:accent5>
        <a:srgbClr val="A0CF67"/>
      </a:accent5>
      <a:accent6>
        <a:srgbClr val="009AC7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47eae3b-ebab-4cd9-a4aa-3ebe22414150">
      <Terms xmlns="http://schemas.microsoft.com/office/infopath/2007/PartnerControls"/>
    </lcf76f155ced4ddcb4097134ff3c332f>
    <TaxCatchAll xmlns="5f8a8e72-9e84-454f-9d04-d2138c262cf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5F68230F609B45BA174CFB9E03768D" ma:contentTypeVersion="16" ma:contentTypeDescription="Create a new document." ma:contentTypeScope="" ma:versionID="affa8f0105304a4170f25d5b52239057">
  <xsd:schema xmlns:xsd="http://www.w3.org/2001/XMLSchema" xmlns:xs="http://www.w3.org/2001/XMLSchema" xmlns:p="http://schemas.microsoft.com/office/2006/metadata/properties" xmlns:ns2="c47eae3b-ebab-4cd9-a4aa-3ebe22414150" xmlns:ns3="5f8a8e72-9e84-454f-9d04-d2138c262cf0" targetNamespace="http://schemas.microsoft.com/office/2006/metadata/properties" ma:root="true" ma:fieldsID="045003de472c40be2f249b4bc8753fc4" ns2:_="" ns3:_="">
    <xsd:import namespace="c47eae3b-ebab-4cd9-a4aa-3ebe22414150"/>
    <xsd:import namespace="5f8a8e72-9e84-454f-9d04-d2138c262c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7eae3b-ebab-4cd9-a4aa-3ebe224141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8c65ccb6-201b-47bf-bffd-842a027ff3a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8a8e72-9e84-454f-9d04-d2138c262cf0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a7a0de69-9cd5-455c-87a6-61fba169cb4b}" ma:internalName="TaxCatchAll" ma:showField="CatchAllData" ma:web="5f8a8e72-9e84-454f-9d04-d2138c262c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50A185-9C7F-4DBC-A023-C4D489C181EF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5f8a8e72-9e84-454f-9d04-d2138c262cf0"/>
    <ds:schemaRef ds:uri="c47eae3b-ebab-4cd9-a4aa-3ebe22414150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80B34B4-E247-44AF-87FB-F498F1C2D77C}">
  <ds:schemaRefs>
    <ds:schemaRef ds:uri="5f8a8e72-9e84-454f-9d04-d2138c262cf0"/>
    <ds:schemaRef ds:uri="c47eae3b-ebab-4cd9-a4aa-3ebe2241415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9A70280-39C6-4B5F-AA64-0E7AA33A829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SRA template</Template>
  <TotalTime>1</TotalTime>
  <Words>1016</Words>
  <Application>Microsoft Office PowerPoint</Application>
  <PresentationFormat>Widescreen</PresentationFormat>
  <Paragraphs>231</Paragraphs>
  <Slides>24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ＭＳ Ｐゴシック</vt:lpstr>
      <vt:lpstr>Aptos</vt:lpstr>
      <vt:lpstr>Arial</vt:lpstr>
      <vt:lpstr>Open Sans</vt:lpstr>
      <vt:lpstr>Default Design</vt:lpstr>
      <vt:lpstr>1_Default Design</vt:lpstr>
      <vt:lpstr>2_Default Design</vt:lpstr>
      <vt:lpstr>What we will cover (13.30 - 14.40) Session 1 – Understanding the SQE</vt:lpstr>
      <vt:lpstr>What we will cover (15.15 – 16.15) Session 2 – Supporting aspiring solicitors</vt:lpstr>
      <vt:lpstr>SQE facts and stats</vt:lpstr>
      <vt:lpstr>A deeper dive into the data</vt:lpstr>
      <vt:lpstr>Reports by window</vt:lpstr>
      <vt:lpstr>Candidate characteristics data</vt:lpstr>
      <vt:lpstr>Socio-economic spread</vt:lpstr>
      <vt:lpstr>Scores by socio-economic group</vt:lpstr>
      <vt:lpstr>Engagement by ethnicity</vt:lpstr>
      <vt:lpstr>Design Principles for  SQE1 and SQE2 </vt:lpstr>
      <vt:lpstr>Aims of the session</vt:lpstr>
      <vt:lpstr>Design Principles: Miller’s Pyramid</vt:lpstr>
      <vt:lpstr>Miller’s Pyramid and SQE1</vt:lpstr>
      <vt:lpstr>Miller’s Pyramid and SQE2</vt:lpstr>
      <vt:lpstr>What are single best answer multiple choice questions?  </vt:lpstr>
      <vt:lpstr>Who writes the questions?  </vt:lpstr>
      <vt:lpstr>Why are they appropriate for high stakes professional assessment? </vt:lpstr>
      <vt:lpstr>What are the alternatives?</vt:lpstr>
      <vt:lpstr>Where else are they used? </vt:lpstr>
      <vt:lpstr>Should they be the only method of assessment?  </vt:lpstr>
      <vt:lpstr>Are single best answer MCQs fair? </vt:lpstr>
      <vt:lpstr>SQE1: single best answer MCQs</vt:lpstr>
      <vt:lpstr>Where can I take a look at some? </vt:lpstr>
      <vt:lpstr>Where can I find out more?</vt:lpstr>
    </vt:vector>
  </TitlesOfParts>
  <Company>Solicitors Regulation Authority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Sarah-Jane Dean</dc:creator>
  <cp:lastModifiedBy>Samantha Lawton</cp:lastModifiedBy>
  <cp:revision>2</cp:revision>
  <dcterms:created xsi:type="dcterms:W3CDTF">2026-03-20T14:20:07Z</dcterms:created>
  <dcterms:modified xsi:type="dcterms:W3CDTF">2026-03-26T13:39:57Z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0x010100CE5F68230F609B45BA174CFB9E03768D</vt:lpwstr>
  </property>
  <property fmtid="{D5CDD505-2E9C-101B-9397-08002B2CF9AE}" pid="4" name="Order">
    <vt:r8>100</vt:r8>
  </property>
  <property fmtid="{D5CDD505-2E9C-101B-9397-08002B2CF9AE}" pid="5" name="MSIP_Label_d0143640-2c58-497f-98bf-5d03ac8b8df5_Enabled">
    <vt:lpwstr>true</vt:lpwstr>
  </property>
  <property fmtid="{D5CDD505-2E9C-101B-9397-08002B2CF9AE}" pid="6" name="MSIP_Label_d0143640-2c58-497f-98bf-5d03ac8b8df5_SetDate">
    <vt:lpwstr>2026-03-25T13:49:30Z</vt:lpwstr>
  </property>
  <property fmtid="{D5CDD505-2E9C-101B-9397-08002B2CF9AE}" pid="7" name="MSIP_Label_d0143640-2c58-497f-98bf-5d03ac8b8df5_Method">
    <vt:lpwstr>Standard</vt:lpwstr>
  </property>
  <property fmtid="{D5CDD505-2E9C-101B-9397-08002B2CF9AE}" pid="8" name="MSIP_Label_d0143640-2c58-497f-98bf-5d03ac8b8df5_Name">
    <vt:lpwstr>General</vt:lpwstr>
  </property>
  <property fmtid="{D5CDD505-2E9C-101B-9397-08002B2CF9AE}" pid="9" name="MSIP_Label_d0143640-2c58-497f-98bf-5d03ac8b8df5_SiteId">
    <vt:lpwstr>adecc3d0-610d-4060-a865-615f7f48c411</vt:lpwstr>
  </property>
  <property fmtid="{D5CDD505-2E9C-101B-9397-08002B2CF9AE}" pid="10" name="MSIP_Label_d0143640-2c58-497f-98bf-5d03ac8b8df5_ActionId">
    <vt:lpwstr>14675eae-29fe-414c-8fc3-48961431f2b5</vt:lpwstr>
  </property>
  <property fmtid="{D5CDD505-2E9C-101B-9397-08002B2CF9AE}" pid="11" name="MSIP_Label_d0143640-2c58-497f-98bf-5d03ac8b8df5_ContentBits">
    <vt:lpwstr>1</vt:lpwstr>
  </property>
  <property fmtid="{D5CDD505-2E9C-101B-9397-08002B2CF9AE}" pid="12" name="MSIP_Label_d0143640-2c58-497f-98bf-5d03ac8b8df5_Tag">
    <vt:lpwstr>10, 3, 0, 1</vt:lpwstr>
  </property>
  <property fmtid="{D5CDD505-2E9C-101B-9397-08002B2CF9AE}" pid="13" name="ClassificationContentMarkingHeaderLocations">
    <vt:lpwstr>Default Design:4\1_Default Design:3\2_Default Design:3</vt:lpwstr>
  </property>
  <property fmtid="{D5CDD505-2E9C-101B-9397-08002B2CF9AE}" pid="14" name="ClassificationContentMarkingHeaderText">
    <vt:lpwstr>Sensitivity: General</vt:lpwstr>
  </property>
</Properties>
</file>