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326" r:id="rId5"/>
    <p:sldId id="327" r:id="rId6"/>
    <p:sldId id="758" r:id="rId7"/>
    <p:sldId id="757" r:id="rId8"/>
    <p:sldId id="75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0035"/>
    <a:srgbClr val="565656"/>
    <a:srgbClr val="F8B322"/>
    <a:srgbClr val="7D4199"/>
    <a:srgbClr val="A0CF67"/>
    <a:srgbClr val="009A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52121" autoAdjust="0"/>
  </p:normalViewPr>
  <p:slideViewPr>
    <p:cSldViewPr snapToGrid="0">
      <p:cViewPr varScale="1">
        <p:scale>
          <a:sx n="34" d="100"/>
          <a:sy n="34" d="100"/>
        </p:scale>
        <p:origin x="228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612297-8D9B-48A4-A37A-ACC9FEDDEB27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1A9F37-9788-4FA8-BB82-FB457B2251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470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C8BCBA2-7D20-4464-B9D1-462FA249AC3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6836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C8BCBA2-7D20-4464-B9D1-462FA249AC3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23832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C8BCBA2-7D20-4464-B9D1-462FA249AC3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20185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062AE7F-E496-41BE-B06D-FE76478B755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0701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:\mydocs\Images\square-background\sra_background_cubes_red_option.jpg"/>
          <p:cNvPicPr>
            <a:picLocks noChangeAspect="1" noChangeArrowheads="1"/>
          </p:cNvPicPr>
          <p:nvPr userDrawn="1"/>
        </p:nvPicPr>
        <p:blipFill>
          <a:blip r:embed="rId2" cstate="print"/>
          <a:srcRect l="8440"/>
          <a:stretch>
            <a:fillRect/>
          </a:stretch>
        </p:blipFill>
        <p:spPr bwMode="auto">
          <a:xfrm flipH="1" flipV="1">
            <a:off x="5893984" y="1316765"/>
            <a:ext cx="6298009" cy="5541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I:\red-banner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12192000" cy="1361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52517" y="234952"/>
            <a:ext cx="2207683" cy="882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56367" y="1989140"/>
            <a:ext cx="8925984" cy="1470025"/>
          </a:xfrm>
        </p:spPr>
        <p:txBody>
          <a:bodyPr/>
          <a:lstStyle>
            <a:lvl1pPr algn="ctr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51620" y="3789363"/>
            <a:ext cx="8832849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5DD6084-95A3-4BB7-8923-648A28983E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56916-3026-4832-9292-F5DD05CE6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193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158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59902" y="125414"/>
            <a:ext cx="2527300" cy="6256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75884" y="125414"/>
            <a:ext cx="7380816" cy="6256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85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933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092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863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5884" y="1905000"/>
            <a:ext cx="4953000" cy="4476751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2086" y="1905000"/>
            <a:ext cx="4955116" cy="4476751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17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555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697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4559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3022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1003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:\red-banner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1"/>
            <a:ext cx="12192000" cy="1361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34433" y="260351"/>
            <a:ext cx="6527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 of presentation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4434" y="1892301"/>
            <a:ext cx="11523133" cy="447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1029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9552517" y="234952"/>
            <a:ext cx="2207683" cy="882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E41A35C-E00E-4B04-97F8-B4BE76AEA5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56916-3026-4832-9292-F5DD05CE6D2D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4AE78C-52D4-1785-8979-8CFA0B698778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494338" y="63500"/>
            <a:ext cx="1241425" cy="1676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1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Sensitivity: General</a:t>
            </a:r>
          </a:p>
        </p:txBody>
      </p:sp>
    </p:spTree>
    <p:extLst>
      <p:ext uri="{BB962C8B-B14F-4D97-AF65-F5344CB8AC3E}">
        <p14:creationId xmlns:p14="http://schemas.microsoft.com/office/powerpoint/2010/main" val="2115263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609585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6pPr>
      <a:lvl7pPr marL="1219170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7pPr>
      <a:lvl8pPr marL="1828754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8pPr>
      <a:lvl9pPr marL="2438339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•"/>
        <a:defRPr sz="3733">
          <a:solidFill>
            <a:srgbClr val="262626"/>
          </a:solidFill>
          <a:latin typeface="+mn-lt"/>
          <a:ea typeface="ＭＳ Ｐゴシック" charset="0"/>
          <a:cs typeface="ＭＳ Ｐゴシック" charset="0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–"/>
        <a:defRPr sz="3200">
          <a:solidFill>
            <a:srgbClr val="262626"/>
          </a:solidFill>
          <a:latin typeface="+mn-lt"/>
          <a:ea typeface="ＭＳ Ｐゴシック" charset="0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•"/>
        <a:defRPr sz="2667">
          <a:solidFill>
            <a:srgbClr val="262626"/>
          </a:solidFill>
          <a:latin typeface="+mn-lt"/>
          <a:ea typeface="ＭＳ Ｐゴシック" charset="0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–"/>
        <a:defRPr>
          <a:solidFill>
            <a:srgbClr val="262626"/>
          </a:solidFill>
          <a:latin typeface="+mn-lt"/>
          <a:ea typeface="ＭＳ Ｐゴシック" charset="0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rgbClr val="262626"/>
          </a:solidFill>
          <a:latin typeface="+mn-lt"/>
          <a:ea typeface="ＭＳ Ｐゴシック" charset="0"/>
        </a:defRPr>
      </a:lvl5pPr>
      <a:lvl6pPr marL="3352716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ra.org.uk/confirming-qw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Relationship Id="rId9" Type="http://schemas.openxmlformats.org/officeDocument/2006/relationships/image" Target="../media/image1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A86B8-AD62-CD6E-6E4E-E99E99272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3" y="260351"/>
            <a:ext cx="9025929" cy="1143000"/>
          </a:xfrm>
        </p:spPr>
        <p:txBody>
          <a:bodyPr/>
          <a:lstStyle/>
          <a:p>
            <a:r>
              <a:rPr lang="en-GB" dirty="0"/>
              <a:t>What is qualifying work experience?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214BC-41AB-937C-2514-3BC6210EE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434" y="1426558"/>
            <a:ext cx="10754121" cy="5088863"/>
          </a:xfrm>
        </p:spPr>
        <p:txBody>
          <a:bodyPr/>
          <a:lstStyle/>
          <a:p>
            <a:r>
              <a:rPr lang="en-GB" sz="2933" dirty="0"/>
              <a:t>Needed for qualifying through the SQE route</a:t>
            </a:r>
          </a:p>
          <a:p>
            <a:pPr marL="0" indent="0">
              <a:buNone/>
            </a:pPr>
            <a:endParaRPr lang="en-GB" sz="1600" dirty="0"/>
          </a:p>
          <a:p>
            <a:r>
              <a:rPr lang="en-GB" sz="2933" dirty="0"/>
              <a:t>Work experience providing legal services</a:t>
            </a:r>
          </a:p>
          <a:p>
            <a:endParaRPr lang="en-GB" sz="1600" dirty="0"/>
          </a:p>
          <a:p>
            <a:r>
              <a:rPr lang="en-GB" sz="2933" dirty="0"/>
              <a:t>Obtained in England or Wales or overseas </a:t>
            </a:r>
          </a:p>
          <a:p>
            <a:endParaRPr lang="en-GB" sz="1600" dirty="0"/>
          </a:p>
          <a:p>
            <a:r>
              <a:rPr lang="en-GB" sz="2933" dirty="0"/>
              <a:t>Must be at least two years’ working full time or equivalent part time</a:t>
            </a:r>
          </a:p>
          <a:p>
            <a:endParaRPr lang="en-GB" sz="1600" dirty="0"/>
          </a:p>
          <a:p>
            <a:r>
              <a:rPr lang="en-GB" sz="2933" dirty="0"/>
              <a:t>Can be from current and previous roles 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5974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FD8EC-262E-E6BE-16FD-DF4DC9E20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Confirming QWE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0F0E70F-B6FD-851B-A049-968646E0D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350" y="1508787"/>
            <a:ext cx="11523133" cy="4476751"/>
          </a:xfrm>
        </p:spPr>
        <p:txBody>
          <a:bodyPr/>
          <a:lstStyle/>
          <a:p>
            <a:r>
              <a:rPr lang="en-GB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Confirmed by a solicitor or COLP we regulate</a:t>
            </a:r>
          </a:p>
          <a:p>
            <a:endParaRPr lang="en-GB" kern="120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en-GB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Exposure to at least two competences but solicitor </a:t>
            </a:r>
            <a:r>
              <a:rPr lang="en-GB" b="1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</a:t>
            </a:r>
            <a:r>
              <a:rPr lang="en-GB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confirming whether individual is competent</a:t>
            </a:r>
          </a:p>
          <a:p>
            <a:endParaRPr lang="en-GB" kern="120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en-GB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length of work experience/placement carried out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Also provide character and suitability issues if any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18040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AAC9A-4E83-A92B-DAE6-026AEADE5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Confirming QWE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77C474-7BDB-E2E1-F2F1-BD7B28E02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339" y="1508787"/>
            <a:ext cx="11523133" cy="4896544"/>
          </a:xfrm>
        </p:spPr>
        <p:txBody>
          <a:bodyPr/>
          <a:lstStyle/>
          <a:p>
            <a:r>
              <a:rPr lang="en-GB" dirty="0"/>
              <a:t>QWE should be confirmed if it meets our criteria: </a:t>
            </a:r>
            <a:r>
              <a:rPr lang="en-GB" dirty="0">
                <a:solidFill>
                  <a:schemeClr val="accent6">
                    <a:lumMod val="60000"/>
                    <a:lumOff val="4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sra.org.uk/confirming-qwe</a:t>
            </a:r>
            <a:r>
              <a:rPr lang="en-GB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Confirming QWE </a:t>
            </a:r>
            <a:r>
              <a:rPr lang="en-GB" b="1" dirty="0"/>
              <a:t>does not </a:t>
            </a:r>
            <a:r>
              <a:rPr lang="en-GB" dirty="0"/>
              <a:t>involve: </a:t>
            </a:r>
          </a:p>
          <a:p>
            <a:pPr lvl="1"/>
            <a:r>
              <a:rPr lang="en-GB" dirty="0"/>
              <a:t>deciding whether an individual is competent to practise</a:t>
            </a:r>
          </a:p>
          <a:p>
            <a:pPr lvl="1"/>
            <a:r>
              <a:rPr lang="en-GB" dirty="0"/>
              <a:t>judging how well a candidate has been trained, the quality of their experience or the standard of their work</a:t>
            </a:r>
          </a:p>
          <a:p>
            <a:pPr lvl="1"/>
            <a:r>
              <a:rPr lang="en-GB" dirty="0"/>
              <a:t>deciding on an individual’s character and suitability to become a solicitor.</a:t>
            </a:r>
          </a:p>
        </p:txBody>
      </p:sp>
    </p:spTree>
    <p:extLst>
      <p:ext uri="{BB962C8B-B14F-4D97-AF65-F5344CB8AC3E}">
        <p14:creationId xmlns:p14="http://schemas.microsoft.com/office/powerpoint/2010/main" val="3770234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4554A-3F32-75DA-B6B2-47FEC45C6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Benefits to your firm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1A9EE-1183-6E5F-B6D4-799BEDB266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434" y="1700809"/>
            <a:ext cx="11523133" cy="4476751"/>
          </a:xfrm>
        </p:spPr>
        <p:txBody>
          <a:bodyPr/>
          <a:lstStyle/>
          <a:p>
            <a:r>
              <a:rPr lang="en-GB" dirty="0"/>
              <a:t>Flexibility in recruitment </a:t>
            </a:r>
          </a:p>
          <a:p>
            <a:endParaRPr lang="en-GB" dirty="0"/>
          </a:p>
          <a:p>
            <a:r>
              <a:rPr lang="en-GB" dirty="0"/>
              <a:t>Attracting talent</a:t>
            </a:r>
          </a:p>
          <a:p>
            <a:endParaRPr lang="en-GB" dirty="0"/>
          </a:p>
          <a:p>
            <a:r>
              <a:rPr lang="en-GB" dirty="0"/>
              <a:t>Training and development aligned to your business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876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2ED97-F49F-4ED3-9F2F-082EACBA8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067" y="260351"/>
            <a:ext cx="9861284" cy="1143000"/>
          </a:xfrm>
        </p:spPr>
        <p:txBody>
          <a:bodyPr/>
          <a:lstStyle/>
          <a:p>
            <a:r>
              <a:rPr lang="en-GB" dirty="0"/>
              <a:t>Further resources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407B90-76BE-4C66-8C52-FF840A675E9E}"/>
              </a:ext>
            </a:extLst>
          </p:cNvPr>
          <p:cNvSpPr txBox="1"/>
          <p:nvPr/>
        </p:nvSpPr>
        <p:spPr>
          <a:xfrm>
            <a:off x="6861678" y="2906849"/>
            <a:ext cx="41291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800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Wider qualification info: </a:t>
            </a:r>
            <a:r>
              <a:rPr lang="en-GB" sz="2800" dirty="0">
                <a:solidFill>
                  <a:srgbClr val="B10035"/>
                </a:solidFill>
                <a:latin typeface="Arial" charset="0"/>
                <a:ea typeface="ＭＳ Ｐゴシック" pitchFamily="34" charset="-128"/>
              </a:rPr>
              <a:t>sra.org.uk/sqe </a:t>
            </a:r>
          </a:p>
        </p:txBody>
      </p:sp>
      <p:pic>
        <p:nvPicPr>
          <p:cNvPr id="14" name="Graphic 13" descr="Laptop">
            <a:extLst>
              <a:ext uri="{FF2B5EF4-FFF2-40B4-BE49-F238E27FC236}">
                <a16:creationId xmlns:a16="http://schemas.microsoft.com/office/drawing/2014/main" id="{AC440103-8CA8-43E7-A1C2-F297C2DB0E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83418" y="1323800"/>
            <a:ext cx="1685649" cy="1685649"/>
          </a:xfrm>
          <a:prstGeom prst="rect">
            <a:avLst/>
          </a:prstGeom>
        </p:spPr>
      </p:pic>
      <p:pic>
        <p:nvPicPr>
          <p:cNvPr id="9" name="Graphic 8" descr="World">
            <a:extLst>
              <a:ext uri="{FF2B5EF4-FFF2-40B4-BE49-F238E27FC236}">
                <a16:creationId xmlns:a16="http://schemas.microsoft.com/office/drawing/2014/main" id="{8A17D5EA-04BF-4F00-B097-57B2DC14097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822660" y="1474169"/>
            <a:ext cx="1403216" cy="140321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8167DF0-A3E6-4458-B042-D379CA84379A}"/>
              </a:ext>
            </a:extLst>
          </p:cNvPr>
          <p:cNvSpPr txBox="1"/>
          <p:nvPr/>
        </p:nvSpPr>
        <p:spPr>
          <a:xfrm>
            <a:off x="1472473" y="2897989"/>
            <a:ext cx="41291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800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SQE assessment:</a:t>
            </a:r>
          </a:p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800" dirty="0">
                <a:solidFill>
                  <a:srgbClr val="B10035"/>
                </a:solidFill>
                <a:latin typeface="Arial" charset="0"/>
                <a:ea typeface="ＭＳ Ｐゴシック" pitchFamily="34" charset="-128"/>
              </a:rPr>
              <a:t>sqe.sra.org.uk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46D15EF-0C31-4675-8169-CD69F4FB5D36}"/>
              </a:ext>
            </a:extLst>
          </p:cNvPr>
          <p:cNvSpPr txBox="1"/>
          <p:nvPr/>
        </p:nvSpPr>
        <p:spPr>
          <a:xfrm>
            <a:off x="1205476" y="5536955"/>
            <a:ext cx="4608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80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Webinars</a:t>
            </a:r>
            <a:r>
              <a:rPr lang="en-GB" sz="2800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:</a:t>
            </a:r>
          </a:p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800" dirty="0">
                <a:solidFill>
                  <a:srgbClr val="B10035"/>
                </a:solidFill>
                <a:latin typeface="Arial" charset="0"/>
                <a:ea typeface="ＭＳ Ｐゴシック" pitchFamily="34" charset="-128"/>
              </a:rPr>
              <a:t>youtube.com/SRAsolicitors</a:t>
            </a:r>
          </a:p>
        </p:txBody>
      </p:sp>
      <p:pic>
        <p:nvPicPr>
          <p:cNvPr id="1028" name="Picture 4" descr="YouTube Icon / Gray | Iphone icon, App icon, Ios app icon">
            <a:extLst>
              <a:ext uri="{FF2B5EF4-FFF2-40B4-BE49-F238E27FC236}">
                <a16:creationId xmlns:a16="http://schemas.microsoft.com/office/drawing/2014/main" id="{E684E320-4DE0-45AB-A94F-A5E2024980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15" b="12085"/>
          <a:stretch/>
        </p:blipFill>
        <p:spPr bwMode="auto">
          <a:xfrm>
            <a:off x="2809894" y="4234511"/>
            <a:ext cx="1428751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Graphic 6" descr="Paper with solid fill">
            <a:extLst>
              <a:ext uri="{FF2B5EF4-FFF2-40B4-BE49-F238E27FC236}">
                <a16:creationId xmlns:a16="http://schemas.microsoft.com/office/drawing/2014/main" id="{23289560-66B6-44A6-9CC4-BD5035707AF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112224" y="4139786"/>
            <a:ext cx="1385261" cy="1385261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94106A56-6A79-41E4-8734-4315319B468E}"/>
              </a:ext>
            </a:extLst>
          </p:cNvPr>
          <p:cNvSpPr txBox="1"/>
          <p:nvPr/>
        </p:nvSpPr>
        <p:spPr>
          <a:xfrm>
            <a:off x="6377160" y="5562349"/>
            <a:ext cx="54267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800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Subscribe to SQE Update</a:t>
            </a:r>
          </a:p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800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newsletter: </a:t>
            </a:r>
            <a:r>
              <a:rPr lang="en-GB" sz="2800" dirty="0">
                <a:solidFill>
                  <a:srgbClr val="B10035"/>
                </a:solidFill>
                <a:latin typeface="Arial" charset="0"/>
                <a:ea typeface="ＭＳ Ｐゴシック" pitchFamily="34" charset="-128"/>
              </a:rPr>
              <a:t>sra.org.uk/sqeupdate </a:t>
            </a:r>
          </a:p>
        </p:txBody>
      </p:sp>
    </p:spTree>
    <p:extLst>
      <p:ext uri="{BB962C8B-B14F-4D97-AF65-F5344CB8AC3E}">
        <p14:creationId xmlns:p14="http://schemas.microsoft.com/office/powerpoint/2010/main" val="140680942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RA Template - Corporate Colours" id="{E95C31DC-02E2-4C1F-BE39-7A5D99C031CA}" vid="{B828341D-83A7-4425-9C87-401E9B837A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E7B22D8FBC3343993F94D63175282E" ma:contentTypeVersion="18" ma:contentTypeDescription="Create a new document." ma:contentTypeScope="" ma:versionID="b28366fb67aaa4db25a99a1532d16110">
  <xsd:schema xmlns:xsd="http://www.w3.org/2001/XMLSchema" xmlns:xs="http://www.w3.org/2001/XMLSchema" xmlns:p="http://schemas.microsoft.com/office/2006/metadata/properties" xmlns:ns2="286158a6-5bbf-4f32-a08a-dd11de798480" xmlns:ns3="ed69741a-87be-4bad-8209-7a0feabef729" targetNamespace="http://schemas.microsoft.com/office/2006/metadata/properties" ma:root="true" ma:fieldsID="cfbd5176181e32eb3ff5e169c52256c9" ns2:_="" ns3:_="">
    <xsd:import namespace="286158a6-5bbf-4f32-a08a-dd11de798480"/>
    <xsd:import namespace="ed69741a-87be-4bad-8209-7a0feabef7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6158a6-5bbf-4f32-a08a-dd11de7984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8c65ccb6-201b-47bf-bffd-842a027ff3a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69741a-87be-4bad-8209-7a0feabef729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bf3374a-7d37-464d-9a22-0fe55e2359c7}" ma:internalName="TaxCatchAll" ma:showField="CatchAllData" ma:web="ed69741a-87be-4bad-8209-7a0feabef7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86158a6-5bbf-4f32-a08a-dd11de798480">
      <Terms xmlns="http://schemas.microsoft.com/office/infopath/2007/PartnerControls"/>
    </lcf76f155ced4ddcb4097134ff3c332f>
    <TaxCatchAll xmlns="ed69741a-87be-4bad-8209-7a0feabef729" xsi:nil="true"/>
  </documentManagement>
</p:properties>
</file>

<file path=customXml/itemProps1.xml><?xml version="1.0" encoding="utf-8"?>
<ds:datastoreItem xmlns:ds="http://schemas.openxmlformats.org/officeDocument/2006/customXml" ds:itemID="{2B106D48-CB8B-45CE-A38C-D1E757896B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86158a6-5bbf-4f32-a08a-dd11de798480"/>
    <ds:schemaRef ds:uri="ed69741a-87be-4bad-8209-7a0feabef7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9A70280-39C6-4B5F-AA64-0E7AA33A82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50A185-9C7F-4DBC-A023-C4D489C181EF}">
  <ds:schemaRefs>
    <ds:schemaRef ds:uri="http://purl.org/dc/dcmitype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schemas.microsoft.com/office/infopath/2007/PartnerControls"/>
    <ds:schemaRef ds:uri="ed69741a-87be-4bad-8209-7a0feabef729"/>
    <ds:schemaRef ds:uri="286158a6-5bbf-4f32-a08a-dd11de79848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SRA template</Template>
  <TotalTime>8</TotalTime>
  <Words>216</Words>
  <Application>Microsoft Office PowerPoint</Application>
  <PresentationFormat>Widescreen</PresentationFormat>
  <Paragraphs>45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Aptos</vt:lpstr>
      <vt:lpstr>Arial</vt:lpstr>
      <vt:lpstr>Default Design</vt:lpstr>
      <vt:lpstr>What is qualifying work experience? </vt:lpstr>
      <vt:lpstr>Confirming QWE </vt:lpstr>
      <vt:lpstr>Confirming QWE </vt:lpstr>
      <vt:lpstr>Benefits to your firm</vt:lpstr>
      <vt:lpstr>Further 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Qualifying work experience</dc:title>
  <dc:creator>Solicitors Regulation Authority (SRA)</dc:creator>
  <cp:lastModifiedBy>Matthew Maidment</cp:lastModifiedBy>
  <cp:revision>5</cp:revision>
  <dcterms:created xsi:type="dcterms:W3CDTF">2025-06-03T11:01:56Z</dcterms:created>
  <dcterms:modified xsi:type="dcterms:W3CDTF">2025-11-03T09:40:53Z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0143640-2c58-497f-98bf-5d03ac8b8df5_Enabled">
    <vt:lpwstr>true</vt:lpwstr>
  </property>
  <property fmtid="{D5CDD505-2E9C-101B-9397-08002B2CF9AE}" pid="3" name="MSIP_Label_d0143640-2c58-497f-98bf-5d03ac8b8df5_SetDate">
    <vt:lpwstr>2025-01-21T15:07:06Z</vt:lpwstr>
  </property>
  <property fmtid="{D5CDD505-2E9C-101B-9397-08002B2CF9AE}" pid="4" name="MSIP_Label_d0143640-2c58-497f-98bf-5d03ac8b8df5_Method">
    <vt:lpwstr>Standard</vt:lpwstr>
  </property>
  <property fmtid="{D5CDD505-2E9C-101B-9397-08002B2CF9AE}" pid="5" name="MSIP_Label_d0143640-2c58-497f-98bf-5d03ac8b8df5_Name">
    <vt:lpwstr>General</vt:lpwstr>
  </property>
  <property fmtid="{D5CDD505-2E9C-101B-9397-08002B2CF9AE}" pid="6" name="MSIP_Label_d0143640-2c58-497f-98bf-5d03ac8b8df5_SiteId">
    <vt:lpwstr>adecc3d0-610d-4060-a865-615f7f48c411</vt:lpwstr>
  </property>
  <property fmtid="{D5CDD505-2E9C-101B-9397-08002B2CF9AE}" pid="7" name="MSIP_Label_d0143640-2c58-497f-98bf-5d03ac8b8df5_ActionId">
    <vt:lpwstr>380411bd-cf4b-40a1-b527-18ba0a1619c9</vt:lpwstr>
  </property>
  <property fmtid="{D5CDD505-2E9C-101B-9397-08002B2CF9AE}" pid="8" name="MSIP_Label_d0143640-2c58-497f-98bf-5d03ac8b8df5_ContentBits">
    <vt:lpwstr>1</vt:lpwstr>
  </property>
  <property fmtid="{D5CDD505-2E9C-101B-9397-08002B2CF9AE}" pid="9" name="ClassificationContentMarkingHeaderLocations">
    <vt:lpwstr>Default Design:4</vt:lpwstr>
  </property>
  <property fmtid="{D5CDD505-2E9C-101B-9397-08002B2CF9AE}" pid="10" name="ClassificationContentMarkingHeaderText">
    <vt:lpwstr>Sensitivity: General</vt:lpwstr>
  </property>
  <property fmtid="{D5CDD505-2E9C-101B-9397-08002B2CF9AE}" pid="11" name="MediaServiceImageTags">
    <vt:lpwstr/>
  </property>
  <property fmtid="{D5CDD505-2E9C-101B-9397-08002B2CF9AE}" pid="12" name="ContentTypeId">
    <vt:lpwstr>0x01010098E7B22D8FBC3343993F94D63175282E</vt:lpwstr>
  </property>
</Properties>
</file>