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61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0BC365D-8807-F116-4CB9-A4BEB1E47A8D}" name="Sian Hughes" initials="SH" userId="S::Sian.Hughes@sra.org.uk::f75f19c6-716a-4516-a1cc-cc6a7e320c09" providerId="AD"/>
  <p188:author id="{7DBBCC61-3664-6D64-E9A9-9CA17C16B0A7}" name="Annabel Joester" initials="AJ" userId="S::annabel.joester@sra.org.uk::0b4f7f20-e3ba-415c-835d-f6d965fd2df3" providerId="AD"/>
  <p188:author id="{D666EC61-E781-1A64-310D-5550DC8C1A93}" name="Sarah-Jane Dean" initials="SD" userId="S::Sarah-Jane.Dean@sra.org.uk::a39c76e7-0b01-48a6-9cf3-3251568950c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C7"/>
    <a:srgbClr val="B10035"/>
    <a:srgbClr val="565656"/>
    <a:srgbClr val="F8B322"/>
    <a:srgbClr val="7D4199"/>
    <a:srgbClr val="A0CF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55D6E4-F4DB-47B3-A7F1-3893641E4A89}" v="14" dt="2025-10-20T21:37:20.4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7990" autoAdjust="0"/>
  </p:normalViewPr>
  <p:slideViewPr>
    <p:cSldViewPr snapToGrid="0">
      <p:cViewPr varScale="1">
        <p:scale>
          <a:sx n="38" d="100"/>
          <a:sy n="38" d="100"/>
        </p:scale>
        <p:origin x="210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4B699-B3DF-4B4E-8AF0-88C96019CB41}" type="datetimeFigureOut">
              <a:rPr lang="en-GB" smtClean="0"/>
              <a:t>03/11/2025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00946-3317-4E5C-9D33-9B370B4996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674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669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877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9250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880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102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267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13F82-2D20-14DA-AB39-6BF0B747C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37891A-3E35-C908-D5AD-98F680ABA9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6D259A-CC74-6B6B-1FA2-2C86006531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C66E32-21B7-D10A-BBE9-225914B7D0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5416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26096-CF4B-A19F-A105-E6B5CB235E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6ABB65-1BB6-E1D9-77C8-E374F6FC26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69534E-CB3C-4758-CC0D-64FFBBEE05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16446A-F6A5-486E-EA27-1360F10E05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600946-3317-4E5C-9D33-9B370B49965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033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5893984" y="1316765"/>
            <a:ext cx="6298009" cy="5541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56367" y="1989140"/>
            <a:ext cx="8925984" cy="1470025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51620" y="3789363"/>
            <a:ext cx="8832849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DD6084-95A3-4BB7-8923-648A28983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193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615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9902" y="125414"/>
            <a:ext cx="2527300" cy="62563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75884" y="125414"/>
            <a:ext cx="7380816" cy="62563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38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/>
            </a:lvl1pPr>
            <a:lvl2pPr>
              <a:defRPr sz="2933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092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863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5884" y="1905000"/>
            <a:ext cx="4953000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2086" y="1905000"/>
            <a:ext cx="4955116" cy="4476751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17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555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1697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4559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3022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100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"/>
            <a:ext cx="12192000" cy="1361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433" y="260351"/>
            <a:ext cx="6527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4" y="1892301"/>
            <a:ext cx="11523133" cy="4476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9552517" y="234952"/>
            <a:ext cx="2207683" cy="882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41A35C-E00E-4B04-97F8-B4BE76AEA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4AE78C-52D4-1785-8979-8CFA0B698778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494338" y="63500"/>
            <a:ext cx="1241425" cy="16764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1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Sensitivity: General</a:t>
            </a:r>
          </a:p>
        </p:txBody>
      </p:sp>
    </p:spTree>
    <p:extLst>
      <p:ext uri="{BB962C8B-B14F-4D97-AF65-F5344CB8AC3E}">
        <p14:creationId xmlns:p14="http://schemas.microsoft.com/office/powerpoint/2010/main" val="211526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4267">
          <a:solidFill>
            <a:schemeClr val="tx2"/>
          </a:solidFill>
          <a:latin typeface="Arial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3733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 sz="3200">
          <a:solidFill>
            <a:srgbClr val="262626"/>
          </a:solidFill>
          <a:latin typeface="+mn-lt"/>
          <a:ea typeface="ＭＳ Ｐゴシック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667">
          <a:solidFill>
            <a:srgbClr val="262626"/>
          </a:solidFill>
          <a:latin typeface="+mn-lt"/>
          <a:ea typeface="ＭＳ Ｐゴシック" charset="0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rgbClr val="262626"/>
          </a:solidFill>
          <a:latin typeface="+mn-lt"/>
          <a:ea typeface="ＭＳ Ｐゴシック" charset="0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633008" y="1754062"/>
            <a:ext cx="8925984" cy="1468967"/>
          </a:xfrm>
        </p:spPr>
        <p:txBody>
          <a:bodyPr/>
          <a:lstStyle/>
          <a:p>
            <a:pPr>
              <a:defRPr/>
            </a:pPr>
            <a:r>
              <a:rPr lang="en-GB" sz="3600" b="1">
                <a:solidFill>
                  <a:srgbClr val="262626"/>
                </a:solidFill>
                <a:ea typeface="ＭＳ Ｐゴシック"/>
                <a:cs typeface="Arial"/>
              </a:rPr>
              <a:t>Keeping cyber safe in legal services</a:t>
            </a:r>
            <a:endParaRPr lang="en-US"/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26143" y="3343508"/>
            <a:ext cx="8832849" cy="1752600"/>
          </a:xfrm>
        </p:spPr>
        <p:txBody>
          <a:bodyPr/>
          <a:lstStyle/>
          <a:p>
            <a:r>
              <a:rPr lang="en-GB" sz="2800" dirty="0">
                <a:solidFill>
                  <a:srgbClr val="262626"/>
                </a:solidFill>
                <a:ea typeface="ＭＳ Ｐゴシック" pitchFamily="34" charset="-128"/>
                <a:cs typeface="Arial"/>
              </a:rPr>
              <a:t>Seri Al-Najjar, IT Security and Risk Manager</a:t>
            </a:r>
            <a:endParaRPr lang="en-GB" sz="2800" dirty="0"/>
          </a:p>
          <a:p>
            <a:r>
              <a:rPr lang="en-GB" sz="2800" dirty="0">
                <a:solidFill>
                  <a:srgbClr val="262626"/>
                </a:solidFill>
                <a:ea typeface="ＭＳ Ｐゴシック" pitchFamily="34" charset="-128"/>
                <a:cs typeface="Arial"/>
              </a:rPr>
              <a:t>Aisling O’Connell, Head of Innovation Policy</a:t>
            </a:r>
            <a:endParaRPr lang="en-GB" dirty="0"/>
          </a:p>
          <a:p>
            <a:endParaRPr lang="en-GB" sz="3000" dirty="0">
              <a:solidFill>
                <a:srgbClr val="262626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14916" y="260351"/>
            <a:ext cx="9117753" cy="1143000"/>
          </a:xfrm>
        </p:spPr>
        <p:txBody>
          <a:bodyPr/>
          <a:lstStyle/>
          <a:p>
            <a:r>
              <a:rPr lang="en-GB" sz="3200">
                <a:ea typeface="ＭＳ Ｐゴシック"/>
                <a:cs typeface="Arial"/>
              </a:rPr>
              <a:t>Cybercrime and the market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814918" y="2040467"/>
            <a:ext cx="10111316" cy="4476751"/>
          </a:xfrm>
        </p:spPr>
        <p:txBody>
          <a:bodyPr/>
          <a:lstStyle/>
          <a:p>
            <a:pPr marL="456565" indent="-456565"/>
            <a:r>
              <a:rPr lang="en-GB" sz="2400" dirty="0">
                <a:ea typeface="ＭＳ Ｐゴシック"/>
                <a:cs typeface="Arial"/>
              </a:rPr>
              <a:t>Cybercrime affects the whole economy</a:t>
            </a:r>
            <a:endParaRPr lang="en-GB" dirty="0">
              <a:solidFill>
                <a:schemeClr val="tx1"/>
              </a:solidFill>
              <a:ea typeface="ＭＳ Ｐゴシック"/>
            </a:endParaRPr>
          </a:p>
          <a:p>
            <a:pPr marL="456565" indent="-456565"/>
            <a:endParaRPr lang="en-GB" sz="2400" dirty="0">
              <a:ea typeface="ＭＳ Ｐゴシック"/>
              <a:cs typeface="Arial"/>
            </a:endParaRPr>
          </a:p>
          <a:p>
            <a:pPr marL="456565" indent="-456565"/>
            <a:r>
              <a:rPr lang="en-GB" sz="2400" dirty="0">
                <a:ea typeface="ＭＳ Ｐゴシック"/>
                <a:cs typeface="Arial"/>
              </a:rPr>
              <a:t>We know most firms are concerned about the threat</a:t>
            </a:r>
            <a:endParaRPr lang="en-GB" dirty="0">
              <a:cs typeface="Arial"/>
            </a:endParaRPr>
          </a:p>
          <a:p>
            <a:pPr marL="456565" indent="-456565"/>
            <a:endParaRPr lang="en-GB" sz="2400" dirty="0">
              <a:ea typeface="ＭＳ Ｐゴシック"/>
              <a:cs typeface="Arial"/>
            </a:endParaRPr>
          </a:p>
          <a:p>
            <a:pPr marL="456565" indent="-456565"/>
            <a:r>
              <a:rPr lang="en-GB" sz="2400" dirty="0">
                <a:ea typeface="ＭＳ Ｐゴシック"/>
                <a:cs typeface="Arial"/>
              </a:rPr>
              <a:t>It brings risks to firms’ information, operations and even existence</a:t>
            </a:r>
            <a:endParaRPr lang="en-GB" dirty="0"/>
          </a:p>
          <a:p>
            <a:pPr marL="456565" indent="-456565"/>
            <a:endParaRPr lang="en-GB" sz="2400" dirty="0">
              <a:ea typeface="ＭＳ Ｐゴシック"/>
              <a:cs typeface="Arial"/>
            </a:endParaRPr>
          </a:p>
          <a:p>
            <a:pPr marL="456565" indent="-456565"/>
            <a:r>
              <a:rPr lang="en-GB" sz="2400" dirty="0">
                <a:ea typeface="ＭＳ Ｐゴシック"/>
                <a:cs typeface="Arial"/>
              </a:rPr>
              <a:t>The sensitive information and client money held by firms makes firms a target</a:t>
            </a:r>
            <a:endParaRPr lang="en-GB" dirty="0">
              <a:ea typeface="ＭＳ Ｐゴシック"/>
            </a:endParaRPr>
          </a:p>
          <a:p>
            <a:pPr marL="456565" indent="-456565"/>
            <a:endParaRPr lang="en-GB" dirty="0">
              <a:solidFill>
                <a:schemeClr val="tx1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34432" y="260351"/>
            <a:ext cx="8912437" cy="1143000"/>
          </a:xfrm>
        </p:spPr>
        <p:txBody>
          <a:bodyPr/>
          <a:lstStyle/>
          <a:p>
            <a:r>
              <a:rPr lang="en-US" sz="3200" dirty="0">
                <a:ea typeface="ＭＳ Ｐゴシック" pitchFamily="34" charset="-128"/>
                <a:cs typeface="Arial"/>
              </a:rPr>
              <a:t>The threat </a:t>
            </a:r>
            <a:r>
              <a:rPr lang="en-GB" sz="3200" dirty="0">
                <a:ea typeface="ＭＳ Ｐゴシック"/>
                <a:cs typeface="Arial"/>
              </a:rPr>
              <a:t>–</a:t>
            </a:r>
            <a:r>
              <a:rPr lang="en-US" sz="3200" dirty="0">
                <a:ea typeface="ＭＳ Ｐゴシック" pitchFamily="34" charset="-128"/>
                <a:cs typeface="Arial"/>
              </a:rPr>
              <a:t> firms</a:t>
            </a:r>
            <a:endParaRPr lang="en-US" dirty="0"/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2CCF901C-1612-9EFF-DAE5-A9F8E7DC1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6565" indent="-456565"/>
            <a:r>
              <a:rPr lang="en-GB" sz="2400">
                <a:ea typeface="ＭＳ Ｐゴシック"/>
                <a:cs typeface="Arial"/>
              </a:rPr>
              <a:t>Reports to us overwhelmingly involve client money</a:t>
            </a:r>
            <a:endParaRPr lang="en-US">
              <a:ea typeface="ＭＳ Ｐゴシック"/>
            </a:endParaRPr>
          </a:p>
          <a:p>
            <a:pPr marL="456565" indent="-456565"/>
            <a:endParaRPr lang="en-GB" sz="2400">
              <a:ea typeface="ＭＳ Ｐゴシック"/>
              <a:cs typeface="Arial"/>
            </a:endParaRPr>
          </a:p>
          <a:p>
            <a:pPr marL="456565" indent="-456565"/>
            <a:r>
              <a:rPr lang="en-GB" sz="2400">
                <a:ea typeface="ＭＳ Ｐゴシック"/>
                <a:cs typeface="Arial"/>
              </a:rPr>
              <a:t>Three quarters of all reports in 2024 involved residential conveyancing</a:t>
            </a:r>
            <a:endParaRPr lang="en-GB"/>
          </a:p>
          <a:p>
            <a:pPr marL="456565" indent="-456565"/>
            <a:endParaRPr lang="en-GB" sz="2400">
              <a:ea typeface="ＭＳ Ｐゴシック"/>
              <a:cs typeface="Arial"/>
            </a:endParaRPr>
          </a:p>
          <a:p>
            <a:pPr marL="456565" indent="-456565"/>
            <a:r>
              <a:rPr lang="en-GB" sz="2400">
                <a:ea typeface="ＭＳ Ｐゴシック"/>
                <a:cs typeface="Arial"/>
              </a:rPr>
              <a:t>Email is still the most common route for attacks</a:t>
            </a:r>
            <a:endParaRPr lang="en-GB"/>
          </a:p>
          <a:p>
            <a:pPr marL="456565" indent="-456565"/>
            <a:endParaRPr lang="en-GB" sz="2400">
              <a:ea typeface="ＭＳ Ｐゴシック"/>
              <a:cs typeface="Arial"/>
            </a:endParaRPr>
          </a:p>
          <a:p>
            <a:pPr marL="456565" indent="-456565"/>
            <a:r>
              <a:rPr lang="en-GB" sz="2400">
                <a:ea typeface="ＭＳ Ｐゴシック"/>
                <a:cs typeface="Arial"/>
              </a:rPr>
              <a:t>Ransomware is rarely reported to us, but we know it is affecting firms</a:t>
            </a:r>
            <a:endParaRPr lang="en-GB"/>
          </a:p>
          <a:p>
            <a:pPr marL="456565" indent="-456565"/>
            <a:endParaRPr lang="en-GB">
              <a:ea typeface="ＭＳ Ｐゴシック"/>
              <a:cs typeface="Arial"/>
            </a:endParaRPr>
          </a:p>
          <a:p>
            <a:pPr marL="989965" lvl="1" indent="-380365"/>
            <a:endParaRPr lang="en-GB" sz="2900">
              <a:cs typeface="Arial"/>
            </a:endParaRPr>
          </a:p>
          <a:p>
            <a:pPr marL="989965" lvl="1" indent="-380365"/>
            <a:endParaRPr lang="en-GB" sz="2900">
              <a:cs typeface="Arial"/>
            </a:endParaRPr>
          </a:p>
          <a:p>
            <a:pPr marL="609600" lvl="1" indent="0">
              <a:buNone/>
            </a:pPr>
            <a:endParaRPr lang="en-GB" i="1"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4A462-3F3A-D725-5C61-9C76022BA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752417" cy="1143000"/>
          </a:xfrm>
        </p:spPr>
        <p:txBody>
          <a:bodyPr/>
          <a:lstStyle/>
          <a:p>
            <a:r>
              <a:rPr lang="en-GB" sz="3200" dirty="0">
                <a:ea typeface="ＭＳ Ｐゴシック"/>
                <a:cs typeface="Arial"/>
              </a:rPr>
              <a:t>The threat – supply chains</a:t>
            </a:r>
            <a:endParaRPr lang="en-US" dirty="0">
              <a:ea typeface="ＭＳ Ｐゴシック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D5BBC-B7E6-76E2-0C59-70667A1438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6565" indent="-456565"/>
            <a:r>
              <a:rPr lang="en-GB" sz="2400">
                <a:solidFill>
                  <a:srgbClr val="000000"/>
                </a:solidFill>
                <a:cs typeface="Arial"/>
              </a:rPr>
              <a:t>Suppliers such as IT providers can also be at risk</a:t>
            </a:r>
            <a:endParaRPr lang="en-US"/>
          </a:p>
          <a:p>
            <a:pPr marL="989965" lvl="1" indent="-380365">
              <a:buFont typeface="Courier New"/>
              <a:buChar char="o"/>
            </a:pPr>
            <a:r>
              <a:rPr lang="en-GB" sz="2100">
                <a:solidFill>
                  <a:srgbClr val="000000"/>
                </a:solidFill>
                <a:ea typeface="ＭＳ Ｐゴシック"/>
                <a:cs typeface="Arial"/>
              </a:rPr>
              <a:t>CTS attack in 2023 affected over 80 conveyancing firms</a:t>
            </a:r>
            <a:endParaRPr lang="en-GB" sz="2900">
              <a:ea typeface="ＭＳ Ｐゴシック"/>
            </a:endParaRPr>
          </a:p>
          <a:p>
            <a:pPr marL="989965" lvl="1" indent="-380365">
              <a:buFont typeface="Courier New"/>
              <a:buChar char="o"/>
            </a:pPr>
            <a:endParaRPr lang="en-GB" sz="210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456565" indent="-456565"/>
            <a:r>
              <a:rPr lang="en-GB" sz="2400">
                <a:solidFill>
                  <a:srgbClr val="000000"/>
                </a:solidFill>
                <a:cs typeface="Arial"/>
              </a:rPr>
              <a:t>Attacks can interrupt services or spread directly to firms’ own systems</a:t>
            </a:r>
            <a:endParaRPr lang="en-GB"/>
          </a:p>
          <a:p>
            <a:pPr marL="456565" indent="-456565"/>
            <a:endParaRPr lang="en-GB" sz="240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456565" indent="-456565"/>
            <a:r>
              <a:rPr lang="en-GB" sz="2400">
                <a:solidFill>
                  <a:srgbClr val="000000"/>
                </a:solidFill>
                <a:cs typeface="Arial"/>
              </a:rPr>
              <a:t>Critical providers such as Legal Aid Agency also exposed</a:t>
            </a:r>
            <a:endParaRPr lang="en-GB"/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455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E436B-DFFA-E1A4-B75E-FE6287E50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203777" cy="1143000"/>
          </a:xfrm>
        </p:spPr>
        <p:txBody>
          <a:bodyPr/>
          <a:lstStyle/>
          <a:p>
            <a:r>
              <a:rPr lang="en-GB" sz="3200">
                <a:ea typeface="ＭＳ Ｐゴシック"/>
                <a:cs typeface="Arial"/>
              </a:rPr>
              <a:t>What can firms do to prepare?</a:t>
            </a:r>
            <a:r>
              <a:rPr lang="en-GB" sz="4250">
                <a:ea typeface="ＭＳ Ｐゴシック"/>
              </a:rPr>
              <a:t> 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93424-C90B-70AE-7486-39937BBB2C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6565" indent="-456565"/>
            <a:r>
              <a:rPr lang="en-GB" sz="2400">
                <a:solidFill>
                  <a:srgbClr val="000000"/>
                </a:solidFill>
                <a:cs typeface="Arial"/>
              </a:rPr>
              <a:t>Schemes such as Cyber Essentials offer helpful routes to </a:t>
            </a:r>
            <a:r>
              <a:rPr lang="en-GB" sz="2400">
                <a:solidFill>
                  <a:srgbClr val="000000"/>
                </a:solidFill>
              </a:rPr>
              <a:t>make sure systems are secure</a:t>
            </a:r>
            <a:endParaRPr lang="en-US"/>
          </a:p>
          <a:p>
            <a:pPr marL="456565" indent="-456565"/>
            <a:endParaRPr lang="en-GB" sz="240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456565" indent="-456565"/>
            <a:r>
              <a:rPr lang="en-GB" sz="2400">
                <a:solidFill>
                  <a:srgbClr val="000000"/>
                </a:solidFill>
                <a:cs typeface="Arial"/>
              </a:rPr>
              <a:t>Train staff to recognise phishing emails</a:t>
            </a:r>
            <a:endParaRPr lang="en-GB"/>
          </a:p>
          <a:p>
            <a:pPr marL="456565" indent="-456565"/>
            <a:endParaRPr lang="en-GB" sz="240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456565" indent="-456565"/>
            <a:r>
              <a:rPr lang="en-GB" sz="2400">
                <a:solidFill>
                  <a:srgbClr val="000000"/>
                </a:solidFill>
              </a:rPr>
              <a:t>Choose providers carefully and ask about their readiness</a:t>
            </a:r>
            <a:endParaRPr lang="en-GB"/>
          </a:p>
          <a:p>
            <a:pPr marL="456565" indent="-456565"/>
            <a:endParaRPr lang="en-GB" sz="2400">
              <a:solidFill>
                <a:srgbClr val="000000"/>
              </a:solidFill>
              <a:ea typeface="ＭＳ Ｐゴシック"/>
            </a:endParaRPr>
          </a:p>
          <a:p>
            <a:pPr marL="456565" indent="-456565"/>
            <a:r>
              <a:rPr lang="en-GB" sz="2400">
                <a:solidFill>
                  <a:srgbClr val="000000"/>
                </a:solidFill>
              </a:rPr>
              <a:t>Plan for contingencies, including </a:t>
            </a:r>
            <a:r>
              <a:rPr lang="en-GB" sz="2400">
                <a:solidFill>
                  <a:srgbClr val="000000"/>
                </a:solidFill>
                <a:cs typeface="Arial"/>
              </a:rPr>
              <a:t>checking your insurance cover</a:t>
            </a:r>
            <a:endParaRPr lang="en-GB"/>
          </a:p>
          <a:p>
            <a:pPr marL="456565" indent="-456565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549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768E3-6D7C-B56B-76C9-42B54598B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946727" cy="1143000"/>
          </a:xfrm>
        </p:spPr>
        <p:txBody>
          <a:bodyPr/>
          <a:lstStyle/>
          <a:p>
            <a:r>
              <a:rPr lang="en-GB" sz="3000">
                <a:solidFill>
                  <a:srgbClr val="FFFFFF"/>
                </a:solidFill>
                <a:ea typeface="ＭＳ Ｐゴシック"/>
                <a:cs typeface="+mj-lt"/>
              </a:rPr>
              <a:t>What can </a:t>
            </a:r>
            <a:r>
              <a:rPr lang="en-GB" sz="3000">
                <a:solidFill>
                  <a:srgbClr val="FFFFFF"/>
                </a:solidFill>
                <a:ea typeface="ＭＳ Ｐゴシック"/>
                <a:cs typeface="Arial"/>
              </a:rPr>
              <a:t>firms do if attacked?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8761C-67A8-2BD7-CE79-E88D0602F5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6565" indent="-456565"/>
            <a:r>
              <a:rPr lang="en-GB" sz="2400" dirty="0">
                <a:solidFill>
                  <a:srgbClr val="000000"/>
                </a:solidFill>
                <a:cs typeface="Arial"/>
              </a:rPr>
              <a:t>Tell potentially affected clients</a:t>
            </a:r>
            <a:endParaRPr lang="en-US" dirty="0"/>
          </a:p>
          <a:p>
            <a:pPr marL="456565" indent="-456565"/>
            <a:endParaRPr lang="en-GB" sz="2400" dirty="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456565" indent="-456565"/>
            <a:r>
              <a:rPr lang="en-GB" sz="2400" dirty="0">
                <a:solidFill>
                  <a:srgbClr val="000000"/>
                </a:solidFill>
                <a:cs typeface="Arial"/>
              </a:rPr>
              <a:t>Engage early with us and with your insurer</a:t>
            </a:r>
            <a:endParaRPr lang="en-GB" dirty="0">
              <a:cs typeface="Arial"/>
            </a:endParaRPr>
          </a:p>
          <a:p>
            <a:pPr marL="456565" indent="-456565"/>
            <a:endParaRPr lang="en-GB" sz="2400" dirty="0">
              <a:solidFill>
                <a:srgbClr val="000000"/>
              </a:solidFill>
              <a:cs typeface="Arial"/>
            </a:endParaRPr>
          </a:p>
          <a:p>
            <a:pPr marL="456565" indent="-456565"/>
            <a:r>
              <a:rPr lang="en-GB" sz="2400" dirty="0">
                <a:solidFill>
                  <a:srgbClr val="000000"/>
                </a:solidFill>
                <a:cs typeface="Arial"/>
              </a:rPr>
              <a:t>Report promptly if client data or money affected</a:t>
            </a:r>
            <a:endParaRPr lang="en-GB" dirty="0"/>
          </a:p>
          <a:p>
            <a:pPr marL="456565" indent="-456565"/>
            <a:endParaRPr lang="en-GB" sz="2400" dirty="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456565" indent="-456565"/>
            <a:r>
              <a:rPr lang="en-GB" sz="2400" dirty="0">
                <a:solidFill>
                  <a:srgbClr val="000000"/>
                </a:solidFill>
                <a:cs typeface="Arial"/>
              </a:rPr>
              <a:t>Remember that you must report if an attack potentially affected client data or assets</a:t>
            </a:r>
            <a:endParaRPr lang="en-GB" dirty="0">
              <a:cs typeface="Arial"/>
            </a:endParaRPr>
          </a:p>
          <a:p>
            <a:pPr marL="456565" indent="-456565"/>
            <a:endParaRPr lang="en-GB" sz="2400" dirty="0">
              <a:solidFill>
                <a:srgbClr val="000000"/>
              </a:solidFill>
              <a:cs typeface="Arial"/>
            </a:endParaRPr>
          </a:p>
          <a:p>
            <a:pPr marL="456565" indent="-456565"/>
            <a:r>
              <a:rPr lang="en-GB" sz="2400" dirty="0">
                <a:solidFill>
                  <a:srgbClr val="000000"/>
                </a:solidFill>
                <a:cs typeface="Arial"/>
              </a:rPr>
              <a:t>Tell us about significant attacks so we can identify patterns</a:t>
            </a:r>
            <a:endParaRPr lang="en-GB" dirty="0"/>
          </a:p>
          <a:p>
            <a:pPr marL="456565" indent="-456565"/>
            <a:endParaRPr lang="en-GB" dirty="0"/>
          </a:p>
          <a:p>
            <a:pPr marL="456565" indent="-456565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7398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DD248-8C7B-A776-1A3F-F679B4F35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2CF9C-F08F-D7D1-A9F8-D1F8E8854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946727" cy="1143000"/>
          </a:xfrm>
        </p:spPr>
        <p:txBody>
          <a:bodyPr/>
          <a:lstStyle/>
          <a:p>
            <a:r>
              <a:rPr lang="en-GB" sz="3000">
                <a:solidFill>
                  <a:srgbClr val="FFFFFF"/>
                </a:solidFill>
                <a:ea typeface="ＭＳ Ｐゴシック"/>
                <a:cs typeface="+mj-lt"/>
              </a:rPr>
              <a:t>How</a:t>
            </a:r>
            <a:r>
              <a:rPr lang="en-GB" sz="3000">
                <a:solidFill>
                  <a:srgbClr val="FFFFFF"/>
                </a:solidFill>
                <a:ea typeface="ＭＳ Ｐゴシック"/>
                <a:cs typeface="Arial"/>
              </a:rPr>
              <a:t> </a:t>
            </a:r>
            <a:r>
              <a:rPr lang="en-GB" sz="3000">
                <a:solidFill>
                  <a:srgbClr val="FFFFFF"/>
                </a:solidFill>
                <a:ea typeface="ＭＳ Ｐゴシック"/>
                <a:cs typeface="+mj-lt"/>
              </a:rPr>
              <a:t>can </a:t>
            </a:r>
            <a:r>
              <a:rPr lang="en-GB" sz="3000">
                <a:solidFill>
                  <a:srgbClr val="FFFFFF"/>
                </a:solidFill>
                <a:ea typeface="ＭＳ Ｐゴシック"/>
                <a:cs typeface="Arial"/>
              </a:rPr>
              <a:t>we help?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0AC99-142D-68EE-90C6-022D3E553A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6565" indent="-456565"/>
            <a:r>
              <a:rPr lang="en-GB" sz="2400" dirty="0">
                <a:solidFill>
                  <a:srgbClr val="000000"/>
                </a:solidFill>
                <a:cs typeface="Arial"/>
              </a:rPr>
              <a:t>We know you are victims too in these attacks </a:t>
            </a:r>
            <a:endParaRPr lang="en-US" dirty="0"/>
          </a:p>
          <a:p>
            <a:pPr marL="456565" indent="-456565"/>
            <a:endParaRPr lang="en-GB" sz="2400" dirty="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456565" indent="-456565"/>
            <a:r>
              <a:rPr lang="en-GB" sz="2400" dirty="0">
                <a:solidFill>
                  <a:srgbClr val="000000"/>
                </a:solidFill>
                <a:cs typeface="Arial"/>
              </a:rPr>
              <a:t>We share information through our website with sources such as the Risk Outlook reports and other guidance</a:t>
            </a:r>
            <a:endParaRPr lang="en-GB" dirty="0"/>
          </a:p>
          <a:p>
            <a:pPr marL="456565" indent="-456565"/>
            <a:endParaRPr lang="en-GB" sz="2400" dirty="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456565" indent="-456565"/>
            <a:r>
              <a:rPr lang="en-GB" sz="2400" dirty="0">
                <a:solidFill>
                  <a:srgbClr val="000000"/>
                </a:solidFill>
                <a:cs typeface="Arial"/>
              </a:rPr>
              <a:t>Professional Ethics can advise on your conduct obligations </a:t>
            </a:r>
            <a:r>
              <a:rPr lang="en-GB" sz="2400" dirty="0">
                <a:ea typeface="ＭＳ Ｐゴシック"/>
                <a:cs typeface="Arial"/>
              </a:rPr>
              <a:t>–</a:t>
            </a:r>
            <a:r>
              <a:rPr lang="en-GB" sz="2400" dirty="0">
                <a:solidFill>
                  <a:srgbClr val="000000"/>
                </a:solidFill>
                <a:cs typeface="Arial"/>
              </a:rPr>
              <a:t> for example our guidance around client confidentiality or indemnity insurance issues from cyber attacks </a:t>
            </a:r>
          </a:p>
          <a:p>
            <a:pPr marL="456565" indent="-456565"/>
            <a:endParaRPr lang="en-GB" sz="2400" dirty="0">
              <a:solidFill>
                <a:srgbClr val="000000"/>
              </a:solidFill>
              <a:cs typeface="Arial"/>
            </a:endParaRPr>
          </a:p>
          <a:p>
            <a:pPr marL="456565" indent="-456565"/>
            <a:endParaRPr lang="en-GB" dirty="0"/>
          </a:p>
          <a:p>
            <a:pPr marL="456565" indent="-456565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116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F17B5-CAD9-3A1A-6589-E2873B353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C8DC7-364A-FE97-CB1D-F831DA21A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2" y="260351"/>
            <a:ext cx="8946727" cy="1143000"/>
          </a:xfrm>
        </p:spPr>
        <p:txBody>
          <a:bodyPr/>
          <a:lstStyle/>
          <a:p>
            <a:r>
              <a:rPr lang="en-GB" sz="3000">
                <a:solidFill>
                  <a:srgbClr val="FFFFFF"/>
                </a:solidFill>
                <a:ea typeface="ＭＳ Ｐゴシック"/>
                <a:cs typeface="+mj-lt"/>
              </a:rPr>
              <a:t>Looking</a:t>
            </a:r>
            <a:r>
              <a:rPr lang="en-GB" sz="3000">
                <a:solidFill>
                  <a:srgbClr val="FFFFFF"/>
                </a:solidFill>
                <a:ea typeface="ＭＳ Ｐゴシック"/>
                <a:cs typeface="Arial"/>
              </a:rPr>
              <a:t> forward</a:t>
            </a:r>
            <a:endParaRPr lang="en-GB" sz="3000">
              <a:cs typeface="Arial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C68F7-8BBC-133C-AE94-B2B9810BCC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6565" indent="-456565"/>
            <a:r>
              <a:rPr lang="en-GB" sz="2400" dirty="0">
                <a:solidFill>
                  <a:srgbClr val="000000"/>
                </a:solidFill>
                <a:ea typeface="ＭＳ Ｐゴシック"/>
                <a:cs typeface="Arial"/>
              </a:rPr>
              <a:t>Technology developments could help to identify threats, but could also make others worse</a:t>
            </a:r>
            <a:endParaRPr lang="en-US" sz="2400" dirty="0">
              <a:ea typeface="ＭＳ Ｐゴシック"/>
            </a:endParaRPr>
          </a:p>
          <a:p>
            <a:pPr marL="989965" lvl="1" indent="-380365">
              <a:buFont typeface="Courier New"/>
              <a:buChar char="o"/>
            </a:pPr>
            <a:r>
              <a:rPr lang="en-GB" sz="2200" dirty="0">
                <a:solidFill>
                  <a:srgbClr val="000000"/>
                </a:solidFill>
                <a:ea typeface="ＭＳ Ｐゴシック"/>
                <a:cs typeface="Arial"/>
              </a:rPr>
              <a:t>AI voice imitation can already fool some speech recognition systems and will make phishing harder to detect</a:t>
            </a:r>
          </a:p>
          <a:p>
            <a:pPr marL="989965" lvl="1" indent="-380365">
              <a:buFont typeface="Courier New"/>
              <a:buChar char="o"/>
            </a:pPr>
            <a:endParaRPr lang="en-GB" sz="2400" dirty="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456565" indent="-456565"/>
            <a:r>
              <a:rPr lang="en-GB" sz="2400" dirty="0">
                <a:solidFill>
                  <a:srgbClr val="000000"/>
                </a:solidFill>
                <a:ea typeface="ＭＳ Ｐゴシック"/>
                <a:cs typeface="Arial"/>
              </a:rPr>
              <a:t>Governmental proposals on ransomware </a:t>
            </a:r>
          </a:p>
          <a:p>
            <a:pPr marL="456565" indent="-456565"/>
            <a:endParaRPr lang="en-GB" sz="2400" dirty="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456565" indent="-456565"/>
            <a:r>
              <a:rPr lang="en-GB" sz="2400" dirty="0">
                <a:solidFill>
                  <a:srgbClr val="000000"/>
                </a:solidFill>
                <a:ea typeface="ＭＳ Ｐゴシック"/>
                <a:cs typeface="Arial"/>
              </a:rPr>
              <a:t>We need to be sure that firms do all that they can to protect themselves and their clients</a:t>
            </a:r>
          </a:p>
          <a:p>
            <a:pPr marL="456565" indent="-456565"/>
            <a:endParaRPr lang="en-GB" sz="2400" dirty="0">
              <a:solidFill>
                <a:srgbClr val="000000"/>
              </a:solidFill>
              <a:ea typeface="ＭＳ Ｐゴシック"/>
              <a:cs typeface="Arial"/>
            </a:endParaRPr>
          </a:p>
          <a:p>
            <a:pPr marL="456565" indent="-456565"/>
            <a:r>
              <a:rPr lang="en-GB" sz="2400" dirty="0">
                <a:solidFill>
                  <a:srgbClr val="000000"/>
                </a:solidFill>
                <a:ea typeface="ＭＳ Ｐゴシック"/>
                <a:cs typeface="Arial"/>
              </a:rPr>
              <a:t>Share your concerns with us </a:t>
            </a:r>
            <a:endParaRPr lang="en-GB" sz="2400" dirty="0">
              <a:ea typeface="ＭＳ Ｐゴシック"/>
            </a:endParaRPr>
          </a:p>
          <a:p>
            <a:pPr marL="456565" indent="-456565"/>
            <a:endParaRPr lang="en-GB" sz="2400" dirty="0">
              <a:solidFill>
                <a:srgbClr val="000000"/>
              </a:solidFill>
              <a:cs typeface="Arial"/>
            </a:endParaRPr>
          </a:p>
          <a:p>
            <a:pPr marL="456565" indent="-456565"/>
            <a:endParaRPr lang="en-GB" dirty="0"/>
          </a:p>
          <a:p>
            <a:pPr marL="456565" indent="-456565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90153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orporate colours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10035"/>
      </a:accent1>
      <a:accent2>
        <a:srgbClr val="565656"/>
      </a:accent2>
      <a:accent3>
        <a:srgbClr val="F8B322"/>
      </a:accent3>
      <a:accent4>
        <a:srgbClr val="7D4199"/>
      </a:accent4>
      <a:accent5>
        <a:srgbClr val="A0CF67"/>
      </a:accent5>
      <a:accent6>
        <a:srgbClr val="009AC7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RA template" id="{27EF479F-D951-492B-AE2C-9EA0B4BB82FF}" vid="{FE10FE55-4620-435B-91A4-035C18A5A3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01F446B44D7B4F8D2F006D9617F50E" ma:contentTypeVersion="11" ma:contentTypeDescription="Create a new document." ma:contentTypeScope="" ma:versionID="9fd26ec1e5ca222927eaafc4d7f97207">
  <xsd:schema xmlns:xsd="http://www.w3.org/2001/XMLSchema" xmlns:xs="http://www.w3.org/2001/XMLSchema" xmlns:p="http://schemas.microsoft.com/office/2006/metadata/properties" xmlns:ns2="65bb48db-db3f-412e-bb11-fac019dfffd8" xmlns:ns3="1ee5126d-29ec-4164-abe7-46fa750f8ed4" targetNamespace="http://schemas.microsoft.com/office/2006/metadata/properties" ma:root="true" ma:fieldsID="ae0cf30a4d7fe87f3aac0815132ea230" ns2:_="" ns3:_="">
    <xsd:import namespace="65bb48db-db3f-412e-bb11-fac019dfffd8"/>
    <xsd:import namespace="1ee5126d-29ec-4164-abe7-46fa750f8e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bb48db-db3f-412e-bb11-fac019dfff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8c65ccb6-201b-47bf-bffd-842a027ff3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e5126d-29ec-4164-abe7-46fa750f8ed4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38a7a3-3a3a-4b0e-b76a-1b13e16b0b55}" ma:internalName="TaxCatchAll" ma:showField="CatchAllData" ma:web="1ee5126d-29ec-4164-abe7-46fa750f8e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5bb48db-db3f-412e-bb11-fac019dfffd8">
      <Terms xmlns="http://schemas.microsoft.com/office/infopath/2007/PartnerControls"/>
    </lcf76f155ced4ddcb4097134ff3c332f>
    <TaxCatchAll xmlns="1ee5126d-29ec-4164-abe7-46fa750f8ed4" xsi:nil="true"/>
  </documentManagement>
</p:properties>
</file>

<file path=customXml/itemProps1.xml><?xml version="1.0" encoding="utf-8"?>
<ds:datastoreItem xmlns:ds="http://schemas.openxmlformats.org/officeDocument/2006/customXml" ds:itemID="{E572BC9C-EDC4-471B-B00D-C72D280B50C3}">
  <ds:schemaRefs>
    <ds:schemaRef ds:uri="1ee5126d-29ec-4164-abe7-46fa750f8ed4"/>
    <ds:schemaRef ds:uri="65bb48db-db3f-412e-bb11-fac019dfffd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9A70280-39C6-4B5F-AA64-0E7AA33A829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50A185-9C7F-4DBC-A023-C4D489C181EF}">
  <ds:schemaRefs>
    <ds:schemaRef ds:uri="65bb48db-db3f-412e-bb11-fac019dfffd8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1ee5126d-29ec-4164-abe7-46fa750f8ed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SRA template</Template>
  <TotalTime>782</TotalTime>
  <Words>370</Words>
  <Application>Microsoft Office PowerPoint</Application>
  <PresentationFormat>Widescreen</PresentationFormat>
  <Paragraphs>71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ＭＳ Ｐゴシック</vt:lpstr>
      <vt:lpstr>Aptos</vt:lpstr>
      <vt:lpstr>Arial</vt:lpstr>
      <vt:lpstr>Courier New</vt:lpstr>
      <vt:lpstr>Default Design</vt:lpstr>
      <vt:lpstr>Keeping cyber safe in legal services</vt:lpstr>
      <vt:lpstr>Cybercrime and the market</vt:lpstr>
      <vt:lpstr>The threat – firms</vt:lpstr>
      <vt:lpstr>The threat – supply chains</vt:lpstr>
      <vt:lpstr>What can firms do to prepare? </vt:lpstr>
      <vt:lpstr>What can firms do if attacked? </vt:lpstr>
      <vt:lpstr>How can we help?</vt:lpstr>
      <vt:lpstr>Looking forward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Keeping cyber-safe in legal services</dc:title>
  <dc:creator>Solicitors Regulation Authority (SRA)</dc:creator>
  <cp:lastModifiedBy>Matthew Maidment</cp:lastModifiedBy>
  <cp:revision>5</cp:revision>
  <dcterms:created xsi:type="dcterms:W3CDTF">2025-10-01T15:57:49Z</dcterms:created>
  <dcterms:modified xsi:type="dcterms:W3CDTF">2025-11-03T09:34:27Z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0143640-2c58-497f-98bf-5d03ac8b8df5_Enabled">
    <vt:lpwstr>true</vt:lpwstr>
  </property>
  <property fmtid="{D5CDD505-2E9C-101B-9397-08002B2CF9AE}" pid="3" name="MSIP_Label_d0143640-2c58-497f-98bf-5d03ac8b8df5_SetDate">
    <vt:lpwstr>2025-01-21T15:07:06Z</vt:lpwstr>
  </property>
  <property fmtid="{D5CDD505-2E9C-101B-9397-08002B2CF9AE}" pid="4" name="MSIP_Label_d0143640-2c58-497f-98bf-5d03ac8b8df5_Method">
    <vt:lpwstr>Standard</vt:lpwstr>
  </property>
  <property fmtid="{D5CDD505-2E9C-101B-9397-08002B2CF9AE}" pid="5" name="MSIP_Label_d0143640-2c58-497f-98bf-5d03ac8b8df5_Name">
    <vt:lpwstr>General</vt:lpwstr>
  </property>
  <property fmtid="{D5CDD505-2E9C-101B-9397-08002B2CF9AE}" pid="6" name="MSIP_Label_d0143640-2c58-497f-98bf-5d03ac8b8df5_SiteId">
    <vt:lpwstr>adecc3d0-610d-4060-a865-615f7f48c411</vt:lpwstr>
  </property>
  <property fmtid="{D5CDD505-2E9C-101B-9397-08002B2CF9AE}" pid="7" name="MSIP_Label_d0143640-2c58-497f-98bf-5d03ac8b8df5_ActionId">
    <vt:lpwstr>380411bd-cf4b-40a1-b527-18ba0a1619c9</vt:lpwstr>
  </property>
  <property fmtid="{D5CDD505-2E9C-101B-9397-08002B2CF9AE}" pid="8" name="MSIP_Label_d0143640-2c58-497f-98bf-5d03ac8b8df5_ContentBits">
    <vt:lpwstr>1</vt:lpwstr>
  </property>
  <property fmtid="{D5CDD505-2E9C-101B-9397-08002B2CF9AE}" pid="9" name="ClassificationContentMarkingHeaderLocations">
    <vt:lpwstr>Default Design:4</vt:lpwstr>
  </property>
  <property fmtid="{D5CDD505-2E9C-101B-9397-08002B2CF9AE}" pid="10" name="ClassificationContentMarkingHeaderText">
    <vt:lpwstr>Sensitivity: General</vt:lpwstr>
  </property>
  <property fmtid="{D5CDD505-2E9C-101B-9397-08002B2CF9AE}" pid="11" name="MediaServiceImageTags">
    <vt:lpwstr/>
  </property>
  <property fmtid="{D5CDD505-2E9C-101B-9397-08002B2CF9AE}" pid="12" name="ContentTypeId">
    <vt:lpwstr>0x0101003601F446B44D7B4F8D2F006D9617F50E</vt:lpwstr>
  </property>
</Properties>
</file>