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61" r:id="rId2"/>
    <p:sldId id="260" r:id="rId3"/>
    <p:sldId id="262" r:id="rId4"/>
    <p:sldId id="263" r:id="rId5"/>
    <p:sldId id="264" r:id="rId6"/>
    <p:sldId id="265" r:id="rId7"/>
    <p:sldId id="266" r:id="rId8"/>
    <p:sldId id="267" r:id="rId9"/>
    <p:sldId id="268" r:id="rId10"/>
    <p:sldId id="269" r:id="rId11"/>
    <p:sldId id="270" r:id="rId12"/>
  </p:sldIdLst>
  <p:sldSz cx="9144000" cy="5143500" type="screen16x9"/>
  <p:notesSz cx="6858000" cy="9144000"/>
  <p:defaultTextStyle>
    <a:defPPr>
      <a:defRPr lang="en-GB"/>
    </a:defPPr>
    <a:lvl1pPr algn="ctr" rtl="0" fontAlgn="base">
      <a:spcBef>
        <a:spcPct val="0"/>
      </a:spcBef>
      <a:spcAft>
        <a:spcPct val="0"/>
      </a:spcAft>
      <a:defRPr sz="2400" kern="1200">
        <a:solidFill>
          <a:schemeClr val="tx1"/>
        </a:solidFill>
        <a:latin typeface="Arial" charset="0"/>
        <a:ea typeface="ＭＳ Ｐゴシック" pitchFamily="34" charset="-128"/>
        <a:cs typeface="+mn-cs"/>
      </a:defRPr>
    </a:lvl1pPr>
    <a:lvl2pPr marL="457200" algn="ctr"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ctr"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ctr"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ctr"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634">
          <p15:clr>
            <a:srgbClr val="A4A3A4"/>
          </p15:clr>
        </p15:guide>
        <p15:guide id="2" pos="401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0038"/>
    <a:srgbClr val="9E1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998" autoAdjust="0"/>
  </p:normalViewPr>
  <p:slideViewPr>
    <p:cSldViewPr>
      <p:cViewPr varScale="1">
        <p:scale>
          <a:sx n="131" d="100"/>
          <a:sy n="131" d="100"/>
        </p:scale>
        <p:origin x="1080" y="114"/>
      </p:cViewPr>
      <p:guideLst>
        <p:guide orient="horz" pos="634"/>
        <p:guide pos="40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70" d="100"/>
        <a:sy n="170" d="100"/>
      </p:scale>
      <p:origin x="0" y="0"/>
    </p:cViewPr>
  </p:sorterViewPr>
  <p:notesViewPr>
    <p:cSldViewPr>
      <p:cViewPr varScale="1">
        <p:scale>
          <a:sx n="85" d="100"/>
          <a:sy n="85" d="100"/>
        </p:scale>
        <p:origin x="-383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lgn="l">
              <a:defRPr sz="1200">
                <a:latin typeface="Arial" pitchFamily="34"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F71937B9-9BEB-4715-9929-27D5D50C9E9C}" type="datetimeFigureOut">
              <a:rPr lang="en-US"/>
              <a:pPr>
                <a:defRPr/>
              </a:pPr>
              <a:t>11/3/2025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atin typeface="Arial" pitchFamily="34"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45915B72-6729-4D09-98FB-FD8BA4F4A6E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271FA-8D2D-449D-96C6-D108822A0674}" type="datetimeFigureOut">
              <a:rPr lang="en-GB" smtClean="0"/>
              <a:t>03/11/2025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FFA802-61A9-4065-9FC3-C2E44469F6C4}" type="slidenum">
              <a:rPr lang="en-GB" smtClean="0"/>
              <a:t>‹#›</a:t>
            </a:fld>
            <a:endParaRPr lang="en-GB"/>
          </a:p>
        </p:txBody>
      </p:sp>
    </p:spTree>
    <p:extLst>
      <p:ext uri="{BB962C8B-B14F-4D97-AF65-F5344CB8AC3E}">
        <p14:creationId xmlns:p14="http://schemas.microsoft.com/office/powerpoint/2010/main" val="2440175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1</a:t>
            </a:fld>
            <a:endParaRPr lang="en-GB"/>
          </a:p>
        </p:txBody>
      </p:sp>
    </p:spTree>
    <p:extLst>
      <p:ext uri="{BB962C8B-B14F-4D97-AF65-F5344CB8AC3E}">
        <p14:creationId xmlns:p14="http://schemas.microsoft.com/office/powerpoint/2010/main" val="870012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10</a:t>
            </a:fld>
            <a:endParaRPr lang="en-GB"/>
          </a:p>
        </p:txBody>
      </p:sp>
    </p:spTree>
    <p:extLst>
      <p:ext uri="{BB962C8B-B14F-4D97-AF65-F5344CB8AC3E}">
        <p14:creationId xmlns:p14="http://schemas.microsoft.com/office/powerpoint/2010/main" val="41271263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11</a:t>
            </a:fld>
            <a:endParaRPr lang="en-GB"/>
          </a:p>
        </p:txBody>
      </p:sp>
    </p:spTree>
    <p:extLst>
      <p:ext uri="{BB962C8B-B14F-4D97-AF65-F5344CB8AC3E}">
        <p14:creationId xmlns:p14="http://schemas.microsoft.com/office/powerpoint/2010/main" val="3802017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2</a:t>
            </a:fld>
            <a:endParaRPr lang="en-GB"/>
          </a:p>
        </p:txBody>
      </p:sp>
    </p:spTree>
    <p:extLst>
      <p:ext uri="{BB962C8B-B14F-4D97-AF65-F5344CB8AC3E}">
        <p14:creationId xmlns:p14="http://schemas.microsoft.com/office/powerpoint/2010/main" val="1856667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3</a:t>
            </a:fld>
            <a:endParaRPr lang="en-GB"/>
          </a:p>
        </p:txBody>
      </p:sp>
    </p:spTree>
    <p:extLst>
      <p:ext uri="{BB962C8B-B14F-4D97-AF65-F5344CB8AC3E}">
        <p14:creationId xmlns:p14="http://schemas.microsoft.com/office/powerpoint/2010/main" val="577335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4</a:t>
            </a:fld>
            <a:endParaRPr lang="en-GB"/>
          </a:p>
        </p:txBody>
      </p:sp>
    </p:spTree>
    <p:extLst>
      <p:ext uri="{BB962C8B-B14F-4D97-AF65-F5344CB8AC3E}">
        <p14:creationId xmlns:p14="http://schemas.microsoft.com/office/powerpoint/2010/main" val="2969307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5</a:t>
            </a:fld>
            <a:endParaRPr lang="en-GB"/>
          </a:p>
        </p:txBody>
      </p:sp>
    </p:spTree>
    <p:extLst>
      <p:ext uri="{BB962C8B-B14F-4D97-AF65-F5344CB8AC3E}">
        <p14:creationId xmlns:p14="http://schemas.microsoft.com/office/powerpoint/2010/main" val="2467497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6</a:t>
            </a:fld>
            <a:endParaRPr lang="en-GB"/>
          </a:p>
        </p:txBody>
      </p:sp>
    </p:spTree>
    <p:extLst>
      <p:ext uri="{BB962C8B-B14F-4D97-AF65-F5344CB8AC3E}">
        <p14:creationId xmlns:p14="http://schemas.microsoft.com/office/powerpoint/2010/main" val="561701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No identifiable client data without informed consent</a:t>
            </a:r>
            <a:br>
              <a:rPr lang="en-GB" dirty="0"/>
            </a:br>
            <a:r>
              <a:rPr lang="en-GB" dirty="0"/>
              <a:t>The guidance makes clear that identifiable client data cannot be entered into AI tools unless the client has given informed consent. This means explaining what data is being used, how it will be processed, and what role the AI tool plays in the service.</a:t>
            </a:r>
          </a:p>
          <a:p>
            <a:endParaRPr lang="en-GB" b="1" dirty="0"/>
          </a:p>
          <a:p>
            <a:r>
              <a:rPr lang="en-GB" b="1" dirty="0"/>
              <a:t>Never input raw client data into public AI tools</a:t>
            </a:r>
            <a:br>
              <a:rPr lang="en-GB" dirty="0"/>
            </a:br>
            <a:r>
              <a:rPr lang="en-GB" dirty="0"/>
              <a:t>Free, consumer-facing tools such as ChatGPT or Gemini are not appropriate for client data. They do not have the contractual safeguards required under data protection law, and using them could breach duties of confidentiality and privilege.</a:t>
            </a:r>
          </a:p>
          <a:p>
            <a:endParaRPr lang="en-GB" b="1" dirty="0"/>
          </a:p>
          <a:p>
            <a:r>
              <a:rPr lang="en-GB" b="1" dirty="0"/>
              <a:t>Anonymise data where possible</a:t>
            </a:r>
            <a:br>
              <a:rPr lang="en-GB" dirty="0"/>
            </a:br>
            <a:r>
              <a:rPr lang="en-GB" dirty="0"/>
              <a:t>Where firms want to experiment with AI, they should use anonymised data. The anonymisation should be effective, documented, and irreversible so that no individual can be identified. This reduces risks and helps maintain compliance.</a:t>
            </a:r>
          </a:p>
          <a:p>
            <a:endParaRPr lang="en-GB" b="1" dirty="0"/>
          </a:p>
          <a:p>
            <a:r>
              <a:rPr lang="en-GB" b="1" dirty="0"/>
              <a:t>Apply human oversight to all outputs</a:t>
            </a:r>
            <a:br>
              <a:rPr lang="en-GB" dirty="0"/>
            </a:br>
            <a:r>
              <a:rPr lang="en-GB" dirty="0"/>
              <a:t>All outputs that involve client information must be checked by a human. AI is never a substitute for legal responsibility, and solicitors must always retain accountability for the final advice or service provided.</a:t>
            </a:r>
          </a:p>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7</a:t>
            </a:fld>
            <a:endParaRPr lang="en-GB"/>
          </a:p>
        </p:txBody>
      </p:sp>
    </p:spTree>
    <p:extLst>
      <p:ext uri="{BB962C8B-B14F-4D97-AF65-F5344CB8AC3E}">
        <p14:creationId xmlns:p14="http://schemas.microsoft.com/office/powerpoint/2010/main" val="1204817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Conduct and record risk assessments</a:t>
            </a:r>
            <a:br>
              <a:rPr lang="en-GB" dirty="0"/>
            </a:br>
            <a:r>
              <a:rPr lang="en-GB" dirty="0"/>
              <a:t>Before deploying an AI tool that processes client data, firms should assess the risks. This includes looking at what data is involved, how the tool is used, and whether safeguards like consent or anonymisation are in place.</a:t>
            </a:r>
          </a:p>
          <a:p>
            <a:endParaRPr lang="en-GB" b="1" dirty="0"/>
          </a:p>
          <a:p>
            <a:r>
              <a:rPr lang="en-GB" b="1" dirty="0"/>
              <a:t>Maintain audit trails of AI use</a:t>
            </a:r>
            <a:br>
              <a:rPr lang="en-GB" dirty="0"/>
            </a:br>
            <a:r>
              <a:rPr lang="en-GB" dirty="0"/>
              <a:t>Firms should be able to demonstrate what data was processed, by whom, and in what context. Logging AI use and keeping records of decisions supports both compliance and client trust.</a:t>
            </a:r>
          </a:p>
          <a:p>
            <a:endParaRPr lang="en-GB" b="1" dirty="0"/>
          </a:p>
          <a:p>
            <a:r>
              <a:rPr lang="en-GB" b="1" dirty="0"/>
              <a:t>Governance: registers, policies, training</a:t>
            </a:r>
            <a:br>
              <a:rPr lang="en-GB" dirty="0"/>
            </a:br>
            <a:r>
              <a:rPr lang="en-GB" dirty="0"/>
              <a:t>Good practice includes keeping a register of AI systems in use, setting clear policies on when and how they can be used, and training staff so they understand the limits. This helps embed accountability and avoids misuse.</a:t>
            </a:r>
          </a:p>
          <a:p>
            <a:endParaRPr lang="en-GB" b="1" dirty="0"/>
          </a:p>
          <a:p>
            <a:r>
              <a:rPr lang="en-GB" b="1" dirty="0"/>
              <a:t>Match safeguards to the tool used</a:t>
            </a:r>
            <a:br>
              <a:rPr lang="en-GB" dirty="0"/>
            </a:br>
            <a:r>
              <a:rPr lang="en-GB" dirty="0"/>
              <a:t>Different tools carry different risks. A secure in-house system will require a different approach compared to a public model, so firms should match their safeguards and contractual checks to the type of tool in question.</a:t>
            </a:r>
          </a:p>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8</a:t>
            </a:fld>
            <a:endParaRPr lang="en-GB"/>
          </a:p>
        </p:txBody>
      </p:sp>
    </p:spTree>
    <p:extLst>
      <p:ext uri="{BB962C8B-B14F-4D97-AF65-F5344CB8AC3E}">
        <p14:creationId xmlns:p14="http://schemas.microsoft.com/office/powerpoint/2010/main" val="2924426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DFFA802-61A9-4065-9FC3-C2E44469F6C4}" type="slidenum">
              <a:rPr lang="en-GB" smtClean="0"/>
              <a:t>9</a:t>
            </a:fld>
            <a:endParaRPr lang="en-GB"/>
          </a:p>
        </p:txBody>
      </p:sp>
    </p:spTree>
    <p:extLst>
      <p:ext uri="{BB962C8B-B14F-4D97-AF65-F5344CB8AC3E}">
        <p14:creationId xmlns:p14="http://schemas.microsoft.com/office/powerpoint/2010/main" val="42533213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mydocs\Images\square-background\sra_background_cubes_red_option.jpg"/>
          <p:cNvPicPr>
            <a:picLocks noChangeAspect="1" noChangeArrowheads="1"/>
          </p:cNvPicPr>
          <p:nvPr userDrawn="1"/>
        </p:nvPicPr>
        <p:blipFill>
          <a:blip r:embed="rId2" cstate="print"/>
          <a:srcRect l="8440"/>
          <a:stretch>
            <a:fillRect/>
          </a:stretch>
        </p:blipFill>
        <p:spPr bwMode="auto">
          <a:xfrm flipH="1" flipV="1">
            <a:off x="4420487" y="987574"/>
            <a:ext cx="4723507" cy="4155926"/>
          </a:xfrm>
          <a:prstGeom prst="rect">
            <a:avLst/>
          </a:prstGeom>
          <a:noFill/>
          <a:ln w="9525">
            <a:noFill/>
            <a:miter lim="800000"/>
            <a:headEnd/>
            <a:tailEnd/>
          </a:ln>
        </p:spPr>
      </p:pic>
      <p:pic>
        <p:nvPicPr>
          <p:cNvPr id="5" name="Picture 2" descr="I:\red-banner.jpg"/>
          <p:cNvPicPr>
            <a:picLocks noChangeAspect="1" noChangeArrowheads="1"/>
          </p:cNvPicPr>
          <p:nvPr userDrawn="1"/>
        </p:nvPicPr>
        <p:blipFill>
          <a:blip r:embed="rId3" cstate="print"/>
          <a:srcRect/>
          <a:stretch>
            <a:fillRect/>
          </a:stretch>
        </p:blipFill>
        <p:spPr bwMode="auto">
          <a:xfrm>
            <a:off x="0" y="0"/>
            <a:ext cx="9144000" cy="1020763"/>
          </a:xfrm>
          <a:prstGeom prst="rect">
            <a:avLst/>
          </a:prstGeom>
          <a:noFill/>
          <a:ln w="9525">
            <a:noFill/>
            <a:miter lim="800000"/>
            <a:headEnd/>
            <a:tailEnd/>
          </a:ln>
        </p:spPr>
      </p:pic>
      <p:pic>
        <p:nvPicPr>
          <p:cNvPr id="6" name="Picture 3" descr="I:\mydocs\Images\logos\sra-white-logo.png"/>
          <p:cNvPicPr>
            <a:picLocks noChangeAspect="1" noChangeArrowheads="1"/>
          </p:cNvPicPr>
          <p:nvPr userDrawn="1"/>
        </p:nvPicPr>
        <p:blipFill>
          <a:blip r:embed="rId4" cstate="print"/>
          <a:srcRect/>
          <a:stretch>
            <a:fillRect/>
          </a:stretch>
        </p:blipFill>
        <p:spPr bwMode="auto">
          <a:xfrm>
            <a:off x="7164388" y="176213"/>
            <a:ext cx="1655762" cy="661987"/>
          </a:xfrm>
          <a:prstGeom prst="rect">
            <a:avLst/>
          </a:prstGeom>
          <a:noFill/>
          <a:ln w="9525">
            <a:noFill/>
            <a:miter lim="800000"/>
            <a:headEnd/>
            <a:tailEnd/>
          </a:ln>
        </p:spPr>
      </p:pic>
      <p:sp>
        <p:nvSpPr>
          <p:cNvPr id="60418" name="Rectangle 2"/>
          <p:cNvSpPr>
            <a:spLocks noGrp="1" noChangeArrowheads="1"/>
          </p:cNvSpPr>
          <p:nvPr>
            <p:ph type="ctrTitle"/>
          </p:nvPr>
        </p:nvSpPr>
        <p:spPr>
          <a:xfrm>
            <a:off x="1692275" y="1491854"/>
            <a:ext cx="6694488" cy="1102519"/>
          </a:xfrm>
        </p:spPr>
        <p:txBody>
          <a:bodyPr/>
          <a:lstStyle>
            <a:lvl1pPr algn="ctr">
              <a:defRPr>
                <a:solidFill>
                  <a:schemeClr val="tx1">
                    <a:lumMod val="85000"/>
                    <a:lumOff val="15000"/>
                  </a:schemeClr>
                </a:solidFill>
              </a:defRPr>
            </a:lvl1pPr>
          </a:lstStyle>
          <a:p>
            <a:r>
              <a:rPr lang="en-US"/>
              <a:t>Click to edit Master title style</a:t>
            </a:r>
            <a:endParaRPr lang="en-GB" dirty="0"/>
          </a:p>
        </p:txBody>
      </p:sp>
      <p:sp>
        <p:nvSpPr>
          <p:cNvPr id="60419" name="Rectangle 3"/>
          <p:cNvSpPr>
            <a:spLocks noGrp="1" noChangeArrowheads="1"/>
          </p:cNvSpPr>
          <p:nvPr>
            <p:ph type="subTitle" idx="1"/>
          </p:nvPr>
        </p:nvSpPr>
        <p:spPr>
          <a:xfrm>
            <a:off x="1763714" y="2842022"/>
            <a:ext cx="6624637" cy="1314450"/>
          </a:xfrm>
        </p:spPr>
        <p:txBody>
          <a:bodyPr/>
          <a:lstStyle>
            <a:lvl1pPr marL="0" indent="0" algn="ctr">
              <a:buFontTx/>
              <a:buNone/>
              <a:defRPr>
                <a:solidFill>
                  <a:schemeClr val="tx1">
                    <a:lumMod val="85000"/>
                    <a:lumOff val="15000"/>
                  </a:schemeClr>
                </a:solidFill>
              </a:defRPr>
            </a:lvl1pPr>
          </a:lstStyle>
          <a:p>
            <a:r>
              <a:rPr lang="en-US"/>
              <a:t>Click to edit Master subtitle style</a:t>
            </a:r>
            <a:endParaRPr lang="en-GB" dirty="0"/>
          </a:p>
        </p:txBody>
      </p:sp>
      <p:sp>
        <p:nvSpPr>
          <p:cNvPr id="2" name="Slide Number Placeholder 1">
            <a:extLst>
              <a:ext uri="{FF2B5EF4-FFF2-40B4-BE49-F238E27FC236}">
                <a16:creationId xmlns:a16="http://schemas.microsoft.com/office/drawing/2014/main" id="{85DD6084-95A3-4BB7-8923-648A28983EC1}"/>
              </a:ext>
            </a:extLst>
          </p:cNvPr>
          <p:cNvSpPr>
            <a:spLocks noGrp="1"/>
          </p:cNvSpPr>
          <p:nvPr>
            <p:ph type="sldNum" sz="quarter" idx="10"/>
          </p:nvPr>
        </p:nvSpPr>
        <p:spPr/>
        <p:txBody>
          <a:bodyPr/>
          <a:lstStyle/>
          <a:p>
            <a:fld id="{71556916-3026-4832-9292-F5DD05CE6D2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926" y="94060"/>
            <a:ext cx="1895475" cy="469225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331913" y="94060"/>
            <a:ext cx="5535612" cy="469225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331913" y="1428750"/>
            <a:ext cx="3714750"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99064" y="1428750"/>
            <a:ext cx="3716337"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red-banner.jpg"/>
          <p:cNvPicPr>
            <a:picLocks noChangeAspect="1" noChangeArrowheads="1"/>
          </p:cNvPicPr>
          <p:nvPr userDrawn="1"/>
        </p:nvPicPr>
        <p:blipFill>
          <a:blip r:embed="rId13" cstate="print"/>
          <a:srcRect/>
          <a:stretch>
            <a:fillRect/>
          </a:stretch>
        </p:blipFill>
        <p:spPr bwMode="auto">
          <a:xfrm>
            <a:off x="0" y="0"/>
            <a:ext cx="9144000" cy="1020763"/>
          </a:xfrm>
          <a:prstGeom prst="rect">
            <a:avLst/>
          </a:prstGeom>
          <a:noFill/>
          <a:ln w="9525">
            <a:noFill/>
            <a:miter lim="800000"/>
            <a:headEnd/>
            <a:tailEnd/>
          </a:ln>
        </p:spPr>
      </p:pic>
      <p:sp>
        <p:nvSpPr>
          <p:cNvPr id="1027" name="Rectangle 2"/>
          <p:cNvSpPr>
            <a:spLocks noGrp="1" noChangeArrowheads="1"/>
          </p:cNvSpPr>
          <p:nvPr>
            <p:ph type="title"/>
          </p:nvPr>
        </p:nvSpPr>
        <p:spPr bwMode="auto">
          <a:xfrm>
            <a:off x="250825" y="195263"/>
            <a:ext cx="489585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 of presentation</a:t>
            </a:r>
          </a:p>
        </p:txBody>
      </p:sp>
      <p:sp>
        <p:nvSpPr>
          <p:cNvPr id="1028" name="Rectangle 3"/>
          <p:cNvSpPr>
            <a:spLocks noGrp="1" noChangeArrowheads="1"/>
          </p:cNvSpPr>
          <p:nvPr>
            <p:ph type="body" idx="1"/>
          </p:nvPr>
        </p:nvSpPr>
        <p:spPr bwMode="auto">
          <a:xfrm>
            <a:off x="250825" y="1419225"/>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9" name="Picture 3" descr="I:\mydocs\Images\logos\sra-white-logo.png"/>
          <p:cNvPicPr>
            <a:picLocks noChangeAspect="1" noChangeArrowheads="1"/>
          </p:cNvPicPr>
          <p:nvPr userDrawn="1"/>
        </p:nvPicPr>
        <p:blipFill>
          <a:blip r:embed="rId14" cstate="print"/>
          <a:srcRect/>
          <a:stretch>
            <a:fillRect/>
          </a:stretch>
        </p:blipFill>
        <p:spPr bwMode="auto">
          <a:xfrm>
            <a:off x="7164388" y="176213"/>
            <a:ext cx="1655762" cy="661987"/>
          </a:xfrm>
          <a:prstGeom prst="rect">
            <a:avLst/>
          </a:prstGeom>
          <a:noFill/>
          <a:ln w="9525">
            <a:noFill/>
            <a:miter lim="800000"/>
            <a:headEnd/>
            <a:tailEnd/>
          </a:ln>
        </p:spPr>
      </p:pic>
      <p:sp>
        <p:nvSpPr>
          <p:cNvPr id="2" name="Slide Number Placeholder 1">
            <a:extLst>
              <a:ext uri="{FF2B5EF4-FFF2-40B4-BE49-F238E27FC236}">
                <a16:creationId xmlns:a16="http://schemas.microsoft.com/office/drawing/2014/main" id="{EE41A35C-E00E-4B04-97F8-B4BE76AEA5DA}"/>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71556916-3026-4832-9292-F5DD05CE6D2D}"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rtl="0" eaLnBrk="1" fontAlgn="base" hangingPunct="1">
        <a:spcBef>
          <a:spcPct val="0"/>
        </a:spcBef>
        <a:spcAft>
          <a:spcPct val="0"/>
        </a:spcAft>
        <a:defRPr sz="3200">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200">
          <a:solidFill>
            <a:schemeClr val="tx2"/>
          </a:solidFill>
          <a:latin typeface="Arial" charset="0"/>
        </a:defRPr>
      </a:lvl6pPr>
      <a:lvl7pPr marL="914400" algn="l" rtl="0" eaLnBrk="1" fontAlgn="base" hangingPunct="1">
        <a:spcBef>
          <a:spcPct val="0"/>
        </a:spcBef>
        <a:spcAft>
          <a:spcPct val="0"/>
        </a:spcAft>
        <a:defRPr sz="3200">
          <a:solidFill>
            <a:schemeClr val="tx2"/>
          </a:solidFill>
          <a:latin typeface="Arial" charset="0"/>
        </a:defRPr>
      </a:lvl7pPr>
      <a:lvl8pPr marL="1371600" algn="l" rtl="0" eaLnBrk="1" fontAlgn="base" hangingPunct="1">
        <a:spcBef>
          <a:spcPct val="0"/>
        </a:spcBef>
        <a:spcAft>
          <a:spcPct val="0"/>
        </a:spcAft>
        <a:defRPr sz="3200">
          <a:solidFill>
            <a:schemeClr val="tx2"/>
          </a:solidFill>
          <a:latin typeface="Arial" charset="0"/>
        </a:defRPr>
      </a:lvl8pPr>
      <a:lvl9pPr marL="1828800" algn="l" rtl="0" eaLnBrk="1" fontAlgn="base" hangingPunct="1">
        <a:spcBef>
          <a:spcPct val="0"/>
        </a:spcBef>
        <a:spcAft>
          <a:spcPct val="0"/>
        </a:spcAft>
        <a:defRPr sz="3200">
          <a:solidFill>
            <a:schemeClr val="tx2"/>
          </a:solidFill>
          <a:latin typeface="Arial" charset="0"/>
        </a:defRPr>
      </a:lvl9pPr>
    </p:titleStyle>
    <p:bodyStyle>
      <a:lvl1pPr marL="342900" indent="-342900" algn="l" rtl="0" eaLnBrk="1" fontAlgn="base" hangingPunct="1">
        <a:spcBef>
          <a:spcPct val="20000"/>
        </a:spcBef>
        <a:spcAft>
          <a:spcPct val="0"/>
        </a:spcAft>
        <a:buClr>
          <a:srgbClr val="9E1B34"/>
        </a:buClr>
        <a:buChar char="•"/>
        <a:defRPr sz="2800">
          <a:solidFill>
            <a:srgbClr val="262626"/>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Clr>
          <a:srgbClr val="9E1B34"/>
        </a:buClr>
        <a:buChar char="–"/>
        <a:defRPr sz="2400">
          <a:solidFill>
            <a:srgbClr val="262626"/>
          </a:solidFill>
          <a:latin typeface="+mn-lt"/>
          <a:ea typeface="ＭＳ Ｐゴシック" charset="0"/>
        </a:defRPr>
      </a:lvl2pPr>
      <a:lvl3pPr marL="1143000" indent="-228600" algn="l" rtl="0" eaLnBrk="1" fontAlgn="base" hangingPunct="1">
        <a:spcBef>
          <a:spcPct val="20000"/>
        </a:spcBef>
        <a:spcAft>
          <a:spcPct val="0"/>
        </a:spcAft>
        <a:buClr>
          <a:srgbClr val="9E1B34"/>
        </a:buClr>
        <a:buChar char="•"/>
        <a:defRPr sz="2000">
          <a:solidFill>
            <a:srgbClr val="262626"/>
          </a:solidFill>
          <a:latin typeface="+mn-lt"/>
          <a:ea typeface="ＭＳ Ｐゴシック" charset="0"/>
        </a:defRPr>
      </a:lvl3pPr>
      <a:lvl4pPr marL="1600200" indent="-228600"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057400" indent="-228600" algn="l" rtl="0" eaLnBrk="1" fontAlgn="base" hangingPunct="1">
        <a:spcBef>
          <a:spcPct val="20000"/>
        </a:spcBef>
        <a:spcAft>
          <a:spcPct val="0"/>
        </a:spcAft>
        <a:buClr>
          <a:srgbClr val="9E1B34"/>
        </a:buClr>
        <a:buChar char="»"/>
        <a:defRPr sz="1600">
          <a:solidFill>
            <a:srgbClr val="262626"/>
          </a:solidFill>
          <a:latin typeface="+mn-lt"/>
          <a:ea typeface="ＭＳ Ｐゴシック" charset="0"/>
        </a:defRPr>
      </a:lvl5pPr>
      <a:lvl6pPr marL="2514600" indent="-228600" algn="l" rtl="0" eaLnBrk="1" fontAlgn="base" hangingPunct="1">
        <a:spcBef>
          <a:spcPct val="20000"/>
        </a:spcBef>
        <a:spcAft>
          <a:spcPct val="0"/>
        </a:spcAft>
        <a:buClr>
          <a:srgbClr val="9E1B34"/>
        </a:buClr>
        <a:buChar char="»"/>
        <a:defRPr sz="1600">
          <a:solidFill>
            <a:schemeClr val="tx1"/>
          </a:solidFill>
          <a:latin typeface="+mn-lt"/>
        </a:defRPr>
      </a:lvl6pPr>
      <a:lvl7pPr marL="2971800" indent="-228600" algn="l" rtl="0" eaLnBrk="1" fontAlgn="base" hangingPunct="1">
        <a:spcBef>
          <a:spcPct val="20000"/>
        </a:spcBef>
        <a:spcAft>
          <a:spcPct val="0"/>
        </a:spcAft>
        <a:buClr>
          <a:srgbClr val="9E1B34"/>
        </a:buClr>
        <a:buChar char="»"/>
        <a:defRPr sz="1600">
          <a:solidFill>
            <a:schemeClr val="tx1"/>
          </a:solidFill>
          <a:latin typeface="+mn-lt"/>
        </a:defRPr>
      </a:lvl7pPr>
      <a:lvl8pPr marL="3429000" indent="-228600" algn="l" rtl="0" eaLnBrk="1" fontAlgn="base" hangingPunct="1">
        <a:spcBef>
          <a:spcPct val="20000"/>
        </a:spcBef>
        <a:spcAft>
          <a:spcPct val="0"/>
        </a:spcAft>
        <a:buClr>
          <a:srgbClr val="9E1B34"/>
        </a:buClr>
        <a:buChar char="»"/>
        <a:defRPr sz="1600">
          <a:solidFill>
            <a:schemeClr val="tx1"/>
          </a:solidFill>
          <a:latin typeface="+mn-lt"/>
        </a:defRPr>
      </a:lvl8pPr>
      <a:lvl9pPr marL="3886200" indent="-228600" algn="l" rtl="0" eaLnBrk="1" fontAlgn="base" hangingPunct="1">
        <a:spcBef>
          <a:spcPct val="20000"/>
        </a:spcBef>
        <a:spcAft>
          <a:spcPct val="0"/>
        </a:spcAft>
        <a:buClr>
          <a:srgbClr val="9E1B34"/>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sra.org.uk/solicitors/resources/innovate/latest-innovate-updat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sra.org.uk/lawtech-insigh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259632" y="1491630"/>
            <a:ext cx="6694488" cy="1101725"/>
          </a:xfrm>
        </p:spPr>
        <p:txBody>
          <a:bodyPr/>
          <a:lstStyle/>
          <a:p>
            <a:pPr>
              <a:defRPr/>
            </a:pPr>
            <a:r>
              <a:rPr lang="en-GB" b="1" dirty="0"/>
              <a:t>Innovating with AI in your firm</a:t>
            </a:r>
            <a:br>
              <a:rPr lang="en-GB" sz="1600" dirty="0">
                <a:latin typeface="Aptos" panose="020B0004020202020204" pitchFamily="34" charset="0"/>
                <a:ea typeface="Aptos" panose="020B0004020202020204" pitchFamily="34" charset="0"/>
                <a:cs typeface="Aptos" panose="020B0004020202020204" pitchFamily="34" charset="0"/>
              </a:rPr>
            </a:br>
            <a:endParaRPr lang="en-GB" dirty="0">
              <a:ea typeface="ＭＳ Ｐゴシック" pitchFamily="34" charset="-128"/>
            </a:endParaRPr>
          </a:p>
        </p:txBody>
      </p:sp>
      <p:sp>
        <p:nvSpPr>
          <p:cNvPr id="3075" name="Rectangle 5"/>
          <p:cNvSpPr>
            <a:spLocks noGrp="1" noChangeArrowheads="1"/>
          </p:cNvSpPr>
          <p:nvPr>
            <p:ph type="subTitle" idx="1"/>
          </p:nvPr>
        </p:nvSpPr>
        <p:spPr>
          <a:xfrm>
            <a:off x="1258888" y="2841625"/>
            <a:ext cx="6624637" cy="1314450"/>
          </a:xfrm>
        </p:spPr>
        <p:txBody>
          <a:bodyPr/>
          <a:lstStyle/>
          <a:p>
            <a:r>
              <a:rPr lang="en-GB" dirty="0">
                <a:solidFill>
                  <a:srgbClr val="262626"/>
                </a:solidFill>
                <a:ea typeface="ＭＳ Ｐゴシック" pitchFamily="34" charset="-128"/>
              </a:rPr>
              <a:t>Olivier Roth, Policy Manager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36398-778A-BEC2-E211-FC68A4DE5020}"/>
              </a:ext>
            </a:extLst>
          </p:cNvPr>
          <p:cNvSpPr>
            <a:spLocks noGrp="1"/>
          </p:cNvSpPr>
          <p:nvPr>
            <p:ph type="title"/>
          </p:nvPr>
        </p:nvSpPr>
        <p:spPr/>
        <p:txBody>
          <a:bodyPr/>
          <a:lstStyle/>
          <a:p>
            <a:r>
              <a:rPr lang="en-GB" dirty="0"/>
              <a:t>Conclusion</a:t>
            </a:r>
          </a:p>
        </p:txBody>
      </p:sp>
      <p:sp>
        <p:nvSpPr>
          <p:cNvPr id="3" name="Content Placeholder 2">
            <a:extLst>
              <a:ext uri="{FF2B5EF4-FFF2-40B4-BE49-F238E27FC236}">
                <a16:creationId xmlns:a16="http://schemas.microsoft.com/office/drawing/2014/main" id="{8D61FCFD-A140-8395-80B6-CC035EDB7B4E}"/>
              </a:ext>
            </a:extLst>
          </p:cNvPr>
          <p:cNvSpPr>
            <a:spLocks noGrp="1"/>
          </p:cNvSpPr>
          <p:nvPr>
            <p:ph idx="1"/>
          </p:nvPr>
        </p:nvSpPr>
        <p:spPr/>
        <p:txBody>
          <a:bodyPr/>
          <a:lstStyle/>
          <a:p>
            <a:pPr>
              <a:spcBef>
                <a:spcPts val="1400"/>
              </a:spcBef>
              <a:spcAft>
                <a:spcPts val="700"/>
              </a:spcAft>
            </a:pPr>
            <a:r>
              <a:rPr lang="en-GB" dirty="0">
                <a:ea typeface="ＭＳ Ｐゴシック"/>
              </a:rPr>
              <a:t>Two upcoming resources: FAQ + Client Data guidance</a:t>
            </a:r>
          </a:p>
          <a:p>
            <a:pPr>
              <a:spcBef>
                <a:spcPts val="1400"/>
              </a:spcBef>
              <a:spcAft>
                <a:spcPts val="700"/>
              </a:spcAft>
            </a:pPr>
            <a:r>
              <a:rPr lang="en-GB" dirty="0"/>
              <a:t>Aim: support safe, innovative adoption of GenAI</a:t>
            </a:r>
          </a:p>
          <a:p>
            <a:pPr>
              <a:spcBef>
                <a:spcPts val="1400"/>
              </a:spcBef>
              <a:spcAft>
                <a:spcPts val="700"/>
              </a:spcAft>
            </a:pPr>
            <a:r>
              <a:rPr lang="en-GB" dirty="0"/>
              <a:t>Professional duties remain paramount</a:t>
            </a:r>
          </a:p>
          <a:p>
            <a:pPr>
              <a:spcBef>
                <a:spcPts val="1400"/>
              </a:spcBef>
              <a:spcAft>
                <a:spcPts val="700"/>
              </a:spcAft>
            </a:pPr>
            <a:r>
              <a:rPr lang="en-GB" dirty="0"/>
              <a:t>We welcome feedback and engagement</a:t>
            </a:r>
          </a:p>
        </p:txBody>
      </p:sp>
    </p:spTree>
    <p:extLst>
      <p:ext uri="{BB962C8B-B14F-4D97-AF65-F5344CB8AC3E}">
        <p14:creationId xmlns:p14="http://schemas.microsoft.com/office/powerpoint/2010/main" val="1864959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5F04A-08A0-4778-F62A-F6CB9A13A3E1}"/>
              </a:ext>
            </a:extLst>
          </p:cNvPr>
          <p:cNvSpPr>
            <a:spLocks noGrp="1"/>
          </p:cNvSpPr>
          <p:nvPr>
            <p:ph type="title"/>
          </p:nvPr>
        </p:nvSpPr>
        <p:spPr/>
        <p:txBody>
          <a:bodyPr/>
          <a:lstStyle/>
          <a:p>
            <a:r>
              <a:rPr lang="en-GB" dirty="0"/>
              <a:t>Future updates</a:t>
            </a:r>
          </a:p>
        </p:txBody>
      </p:sp>
      <p:sp>
        <p:nvSpPr>
          <p:cNvPr id="3" name="Content Placeholder 2">
            <a:extLst>
              <a:ext uri="{FF2B5EF4-FFF2-40B4-BE49-F238E27FC236}">
                <a16:creationId xmlns:a16="http://schemas.microsoft.com/office/drawing/2014/main" id="{B4D4C7B3-808E-CEC2-0500-66593C3075C3}"/>
              </a:ext>
            </a:extLst>
          </p:cNvPr>
          <p:cNvSpPr>
            <a:spLocks noGrp="1"/>
          </p:cNvSpPr>
          <p:nvPr>
            <p:ph idx="1"/>
          </p:nvPr>
        </p:nvSpPr>
        <p:spPr/>
        <p:txBody>
          <a:bodyPr/>
          <a:lstStyle/>
          <a:p>
            <a:pPr marL="0" indent="0">
              <a:buNone/>
            </a:pPr>
            <a:r>
              <a:rPr lang="en-GB" dirty="0"/>
              <a:t>Get all the latest news and </a:t>
            </a:r>
            <a:r>
              <a:rPr lang="en-GB" dirty="0" err="1"/>
              <a:t>lawtech</a:t>
            </a:r>
            <a:r>
              <a:rPr lang="en-GB" dirty="0"/>
              <a:t> developments from us: </a:t>
            </a:r>
            <a:r>
              <a:rPr lang="en-GB" dirty="0">
                <a:solidFill>
                  <a:schemeClr val="accent6">
                    <a:lumMod val="60000"/>
                    <a:lumOff val="40000"/>
                  </a:schemeClr>
                </a:solidFill>
                <a:hlinkClick r:id="rId3">
                  <a:extLst>
                    <a:ext uri="{A12FA001-AC4F-418D-AE19-62706E023703}">
                      <ahyp:hlinkClr xmlns:ahyp="http://schemas.microsoft.com/office/drawing/2018/hyperlinkcolor" val="tx"/>
                    </a:ext>
                  </a:extLst>
                </a:hlinkClick>
              </a:rPr>
              <a:t>sra.org.uk/innovate-update</a:t>
            </a:r>
            <a:endParaRPr lang="en-GB" dirty="0">
              <a:solidFill>
                <a:schemeClr val="accent6">
                  <a:lumMod val="60000"/>
                  <a:lumOff val="40000"/>
                </a:schemeClr>
              </a:solidFill>
            </a:endParaRPr>
          </a:p>
          <a:p>
            <a:pPr marL="0" indent="0">
              <a:buNone/>
            </a:pPr>
            <a:endParaRPr lang="en-GB" dirty="0"/>
          </a:p>
          <a:p>
            <a:pPr marL="0" indent="0">
              <a:buNone/>
            </a:pPr>
            <a:r>
              <a:rPr lang="en-GB" dirty="0"/>
              <a:t>Subscribe to </a:t>
            </a:r>
            <a:r>
              <a:rPr lang="en-GB" dirty="0" err="1"/>
              <a:t>Lawtech</a:t>
            </a:r>
            <a:r>
              <a:rPr lang="en-GB" dirty="0"/>
              <a:t> Insights for news and opinions on technology and innovation in the legal sector: </a:t>
            </a:r>
            <a:r>
              <a:rPr lang="en-GB" dirty="0">
                <a:solidFill>
                  <a:schemeClr val="accent6">
                    <a:lumMod val="60000"/>
                    <a:lumOff val="40000"/>
                  </a:schemeClr>
                </a:solidFill>
                <a:hlinkClick r:id="rId4">
                  <a:extLst>
                    <a:ext uri="{A12FA001-AC4F-418D-AE19-62706E023703}">
                      <ahyp:hlinkClr xmlns:ahyp="http://schemas.microsoft.com/office/drawing/2018/hyperlinkcolor" val="tx"/>
                    </a:ext>
                  </a:extLst>
                </a:hlinkClick>
              </a:rPr>
              <a:t>sra.org.uk/</a:t>
            </a:r>
            <a:r>
              <a:rPr lang="en-GB" dirty="0" err="1">
                <a:solidFill>
                  <a:schemeClr val="accent6">
                    <a:lumMod val="60000"/>
                    <a:lumOff val="40000"/>
                  </a:schemeClr>
                </a:solidFill>
                <a:hlinkClick r:id="rId4">
                  <a:extLst>
                    <a:ext uri="{A12FA001-AC4F-418D-AE19-62706E023703}">
                      <ahyp:hlinkClr xmlns:ahyp="http://schemas.microsoft.com/office/drawing/2018/hyperlinkcolor" val="tx"/>
                    </a:ext>
                  </a:extLst>
                </a:hlinkClick>
              </a:rPr>
              <a:t>lawtech</a:t>
            </a:r>
            <a:r>
              <a:rPr lang="en-GB" dirty="0">
                <a:solidFill>
                  <a:schemeClr val="accent6">
                    <a:lumMod val="60000"/>
                    <a:lumOff val="40000"/>
                  </a:schemeClr>
                </a:solidFill>
                <a:hlinkClick r:id="rId4">
                  <a:extLst>
                    <a:ext uri="{A12FA001-AC4F-418D-AE19-62706E023703}">
                      <ahyp:hlinkClr xmlns:ahyp="http://schemas.microsoft.com/office/drawing/2018/hyperlinkcolor" val="tx"/>
                    </a:ext>
                  </a:extLst>
                </a:hlinkClick>
              </a:rPr>
              <a:t>-insight</a:t>
            </a:r>
            <a:r>
              <a:rPr lang="en-GB" dirty="0">
                <a:solidFill>
                  <a:schemeClr val="accent6">
                    <a:lumMod val="60000"/>
                    <a:lumOff val="40000"/>
                  </a:schemeClr>
                </a:solidFill>
              </a:rPr>
              <a:t> </a:t>
            </a:r>
          </a:p>
          <a:p>
            <a:endParaRPr lang="en-GB" dirty="0"/>
          </a:p>
        </p:txBody>
      </p:sp>
    </p:spTree>
    <p:extLst>
      <p:ext uri="{BB962C8B-B14F-4D97-AF65-F5344CB8AC3E}">
        <p14:creationId xmlns:p14="http://schemas.microsoft.com/office/powerpoint/2010/main" val="1328018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188" y="195263"/>
            <a:ext cx="4895850" cy="857250"/>
          </a:xfrm>
        </p:spPr>
        <p:txBody>
          <a:bodyPr/>
          <a:lstStyle/>
          <a:p>
            <a:r>
              <a:rPr lang="en-US" dirty="0">
                <a:ea typeface="ＭＳ Ｐゴシック" pitchFamily="34" charset="-128"/>
              </a:rPr>
              <a:t>AI and legal services</a:t>
            </a:r>
            <a:endParaRPr lang="en-GB" dirty="0">
              <a:ea typeface="ＭＳ Ｐゴシック" pitchFamily="34" charset="-128"/>
            </a:endParaRPr>
          </a:p>
        </p:txBody>
      </p:sp>
      <p:sp>
        <p:nvSpPr>
          <p:cNvPr id="4099" name="Rectangle 3"/>
          <p:cNvSpPr>
            <a:spLocks noGrp="1" noChangeArrowheads="1"/>
          </p:cNvSpPr>
          <p:nvPr>
            <p:ph type="body" idx="1"/>
          </p:nvPr>
        </p:nvSpPr>
        <p:spPr>
          <a:xfrm>
            <a:off x="611188" y="1530350"/>
            <a:ext cx="7583487" cy="3357563"/>
          </a:xfrm>
        </p:spPr>
        <p:txBody>
          <a:bodyPr/>
          <a:lstStyle/>
          <a:p>
            <a:pPr>
              <a:spcBef>
                <a:spcPts val="1400"/>
              </a:spcBef>
              <a:spcAft>
                <a:spcPts val="700"/>
              </a:spcAft>
            </a:pPr>
            <a:r>
              <a:rPr lang="en-US" altLang="en-US" kern="1200" dirty="0"/>
              <a:t>AI transforming how legal services are delivered</a:t>
            </a:r>
          </a:p>
          <a:p>
            <a:pPr>
              <a:spcBef>
                <a:spcPts val="1400"/>
              </a:spcBef>
              <a:spcAft>
                <a:spcPts val="700"/>
              </a:spcAft>
            </a:pPr>
            <a:r>
              <a:rPr lang="en-US" altLang="en-US" kern="1200" dirty="0"/>
              <a:t> Consumers also using AI tools directly</a:t>
            </a:r>
          </a:p>
          <a:p>
            <a:pPr>
              <a:spcBef>
                <a:spcPts val="1400"/>
              </a:spcBef>
              <a:spcAft>
                <a:spcPts val="700"/>
              </a:spcAft>
            </a:pPr>
            <a:r>
              <a:rPr lang="en-US" altLang="en-US" kern="1200" dirty="0"/>
              <a:t> Example: Garfield debt recovery tool</a:t>
            </a:r>
          </a:p>
          <a:p>
            <a:pPr>
              <a:spcBef>
                <a:spcPts val="1400"/>
              </a:spcBef>
              <a:spcAft>
                <a:spcPts val="700"/>
              </a:spcAft>
            </a:pPr>
            <a:r>
              <a:rPr lang="en-US" altLang="en-US" kern="1200" dirty="0"/>
              <a:t> Benefits: efficiency, access, consistency</a:t>
            </a:r>
          </a:p>
          <a:p>
            <a:pPr>
              <a:spcBef>
                <a:spcPts val="1400"/>
              </a:spcBef>
              <a:spcAft>
                <a:spcPts val="700"/>
              </a:spcAft>
            </a:pPr>
            <a:r>
              <a:rPr lang="en-US" altLang="en-US" kern="1200" dirty="0"/>
              <a:t> Risks: hallucinations, data security, trust</a:t>
            </a:r>
            <a:endParaRPr lang="en-GB" dirty="0">
              <a:ea typeface="ＭＳ Ｐゴシック"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dirty="0"/>
              <a:t>GenAI FAQ: purpose </a:t>
            </a:r>
            <a:endParaRPr lang="en-US" dirty="0">
              <a:ea typeface="ＭＳ Ｐゴシック" pitchFamily="34" charset="-128"/>
            </a:endParaRPr>
          </a:p>
        </p:txBody>
      </p:sp>
      <p:sp>
        <p:nvSpPr>
          <p:cNvPr id="5123" name="Content Placeholder 2"/>
          <p:cNvSpPr>
            <a:spLocks noGrp="1"/>
          </p:cNvSpPr>
          <p:nvPr>
            <p:ph idx="1"/>
          </p:nvPr>
        </p:nvSpPr>
        <p:spPr/>
        <p:txBody>
          <a:bodyPr/>
          <a:lstStyle/>
          <a:p>
            <a:pPr>
              <a:spcBef>
                <a:spcPts val="1400"/>
              </a:spcBef>
              <a:spcAft>
                <a:spcPts val="700"/>
              </a:spcAft>
            </a:pPr>
            <a:r>
              <a:rPr lang="en-US" altLang="en-US" kern="1200" dirty="0"/>
              <a:t>In development</a:t>
            </a:r>
            <a:endParaRPr lang="en-US" kern="1200" dirty="0"/>
          </a:p>
          <a:p>
            <a:pPr>
              <a:spcBef>
                <a:spcPts val="1400"/>
              </a:spcBef>
              <a:spcAft>
                <a:spcPts val="700"/>
              </a:spcAft>
            </a:pPr>
            <a:r>
              <a:rPr lang="en-US" altLang="en-US" kern="1200" dirty="0"/>
              <a:t>Responding to common questions from firms and public</a:t>
            </a:r>
            <a:endParaRPr lang="en-US" kern="1200" dirty="0"/>
          </a:p>
          <a:p>
            <a:pPr>
              <a:spcBef>
                <a:spcPts val="1400"/>
              </a:spcBef>
              <a:spcAft>
                <a:spcPts val="700"/>
              </a:spcAft>
            </a:pPr>
            <a:r>
              <a:rPr lang="en-US" altLang="en-US" kern="1200" dirty="0"/>
              <a:t>Supports baseline understanding of GenAI</a:t>
            </a:r>
          </a:p>
          <a:p>
            <a:pPr>
              <a:spcBef>
                <a:spcPts val="1400"/>
              </a:spcBef>
              <a:spcAft>
                <a:spcPts val="700"/>
              </a:spcAft>
            </a:pPr>
            <a:r>
              <a:rPr lang="en-US" altLang="en-US" kern="1200" dirty="0"/>
              <a:t>Practical guidance, not prescriptive</a:t>
            </a:r>
          </a:p>
          <a:p>
            <a:pPr>
              <a:spcBef>
                <a:spcPts val="1400"/>
              </a:spcBef>
              <a:spcAft>
                <a:spcPts val="700"/>
              </a:spcAft>
            </a:pPr>
            <a:r>
              <a:rPr lang="en-US" altLang="en-US" kern="1200" dirty="0"/>
              <a:t>Living document </a:t>
            </a:r>
            <a:r>
              <a:rPr lang="en-GB" kern="1200" dirty="0"/>
              <a:t>–</a:t>
            </a:r>
            <a:r>
              <a:rPr lang="en-US" altLang="en-US" kern="1200" dirty="0"/>
              <a:t> will evolve</a:t>
            </a:r>
          </a:p>
          <a:p>
            <a:endParaRPr lang="en-US" dirty="0">
              <a:ea typeface="ＭＳ Ｐゴシック"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55B39-1B14-0A49-63ED-7494FA417654}"/>
              </a:ext>
            </a:extLst>
          </p:cNvPr>
          <p:cNvSpPr>
            <a:spLocks noGrp="1"/>
          </p:cNvSpPr>
          <p:nvPr>
            <p:ph type="title"/>
          </p:nvPr>
        </p:nvSpPr>
        <p:spPr/>
        <p:txBody>
          <a:bodyPr/>
          <a:lstStyle/>
          <a:p>
            <a:r>
              <a:rPr lang="en-GB" dirty="0"/>
              <a:t>GenAI FAQ: structure</a:t>
            </a:r>
          </a:p>
        </p:txBody>
      </p:sp>
      <p:sp>
        <p:nvSpPr>
          <p:cNvPr id="6" name="Content Placeholder 20">
            <a:extLst>
              <a:ext uri="{FF2B5EF4-FFF2-40B4-BE49-F238E27FC236}">
                <a16:creationId xmlns:a16="http://schemas.microsoft.com/office/drawing/2014/main" id="{E2648B0D-062F-0E30-9810-AC3BA18D2E59}"/>
              </a:ext>
            </a:extLst>
          </p:cNvPr>
          <p:cNvSpPr txBox="1">
            <a:spLocks/>
          </p:cNvSpPr>
          <p:nvPr/>
        </p:nvSpPr>
        <p:spPr bwMode="auto">
          <a:xfrm>
            <a:off x="250825" y="1203598"/>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eaLnBrk="1" hangingPunct="1">
              <a:spcBef>
                <a:spcPts val="1400"/>
              </a:spcBef>
              <a:spcAft>
                <a:spcPts val="700"/>
              </a:spcAft>
              <a:buClr>
                <a:srgbClr val="9E1B34"/>
              </a:buClr>
              <a:buChar char="•"/>
              <a:defRPr>
                <a:solidFill>
                  <a:srgbClr val="262626"/>
                </a:solidFill>
                <a:latin typeface="+mn-lt"/>
                <a:ea typeface="ＭＳ Ｐゴシック" charset="0"/>
                <a:cs typeface="ＭＳ Ｐゴシック" charset="0"/>
              </a:defRPr>
            </a:lvl1pPr>
            <a:lvl2pPr marL="742950" indent="-285750" algn="l" eaLnBrk="1" hangingPunct="1">
              <a:spcBef>
                <a:spcPct val="20000"/>
              </a:spcBef>
              <a:buClr>
                <a:srgbClr val="9E1B34"/>
              </a:buClr>
              <a:buChar char="–"/>
              <a:defRPr sz="2200">
                <a:solidFill>
                  <a:srgbClr val="262626"/>
                </a:solidFill>
                <a:latin typeface="+mn-lt"/>
                <a:ea typeface="ＭＳ Ｐゴシック" charset="0"/>
              </a:defRPr>
            </a:lvl2pPr>
            <a:lvl3pPr marL="1143000" indent="-228600" algn="l" eaLnBrk="1" hangingPunct="1">
              <a:spcBef>
                <a:spcPct val="20000"/>
              </a:spcBef>
              <a:buClr>
                <a:srgbClr val="9E1B34"/>
              </a:buClr>
              <a:buChar char="•"/>
              <a:defRPr sz="2000">
                <a:solidFill>
                  <a:srgbClr val="262626"/>
                </a:solidFill>
                <a:latin typeface="+mn-lt"/>
                <a:ea typeface="ＭＳ Ｐゴシック" charset="0"/>
              </a:defRPr>
            </a:lvl3pPr>
            <a:lvl4pPr marL="1600200" indent="-228600" algn="l" eaLnBrk="1" hangingPunct="1">
              <a:spcBef>
                <a:spcPct val="20000"/>
              </a:spcBef>
              <a:buClr>
                <a:srgbClr val="9E1B34"/>
              </a:buClr>
              <a:buChar char="–"/>
              <a:defRPr>
                <a:solidFill>
                  <a:srgbClr val="262626"/>
                </a:solidFill>
                <a:latin typeface="+mn-lt"/>
                <a:ea typeface="ＭＳ Ｐゴシック" charset="0"/>
              </a:defRPr>
            </a:lvl4pPr>
            <a:lvl5pPr marL="2057400" indent="-228600" algn="l" eaLnBrk="1" hangingPunct="1">
              <a:spcBef>
                <a:spcPct val="20000"/>
              </a:spcBef>
              <a:buClr>
                <a:srgbClr val="9E1B34"/>
              </a:buClr>
              <a:buChar char="»"/>
              <a:defRPr sz="1600">
                <a:solidFill>
                  <a:srgbClr val="262626"/>
                </a:solidFill>
                <a:latin typeface="+mn-lt"/>
                <a:ea typeface="ＭＳ Ｐゴシック" charset="0"/>
              </a:defRPr>
            </a:lvl5pPr>
            <a:lvl6pPr marL="2514600" indent="-228600" fontAlgn="base">
              <a:spcBef>
                <a:spcPct val="20000"/>
              </a:spcBef>
              <a:spcAft>
                <a:spcPct val="0"/>
              </a:spcAft>
              <a:buClr>
                <a:srgbClr val="9E1B34"/>
              </a:buClr>
              <a:buChar char="»"/>
              <a:defRPr sz="1600">
                <a:latin typeface="+mn-lt"/>
              </a:defRPr>
            </a:lvl6pPr>
            <a:lvl7pPr marL="2971800" indent="-228600" fontAlgn="base">
              <a:spcBef>
                <a:spcPct val="20000"/>
              </a:spcBef>
              <a:spcAft>
                <a:spcPct val="0"/>
              </a:spcAft>
              <a:buClr>
                <a:srgbClr val="9E1B34"/>
              </a:buClr>
              <a:buChar char="»"/>
              <a:defRPr sz="1600">
                <a:latin typeface="+mn-lt"/>
              </a:defRPr>
            </a:lvl7pPr>
            <a:lvl8pPr marL="3429000" indent="-228600" fontAlgn="base">
              <a:spcBef>
                <a:spcPct val="20000"/>
              </a:spcBef>
              <a:spcAft>
                <a:spcPct val="0"/>
              </a:spcAft>
              <a:buClr>
                <a:srgbClr val="9E1B34"/>
              </a:buClr>
              <a:buChar char="»"/>
              <a:defRPr sz="1600">
                <a:latin typeface="+mn-lt"/>
              </a:defRPr>
            </a:lvl8pPr>
            <a:lvl9pPr marL="3886200" indent="-228600" fontAlgn="base">
              <a:spcBef>
                <a:spcPct val="20000"/>
              </a:spcBef>
              <a:spcAft>
                <a:spcPct val="0"/>
              </a:spcAft>
              <a:buClr>
                <a:srgbClr val="9E1B34"/>
              </a:buClr>
              <a:buChar char="»"/>
              <a:defRPr sz="1600">
                <a:latin typeface="+mn-lt"/>
              </a:defRPr>
            </a:lvl9pPr>
          </a:lstStyle>
          <a:p>
            <a:r>
              <a:rPr lang="en-GB" dirty="0"/>
              <a:t>Research and decision-making</a:t>
            </a:r>
          </a:p>
          <a:p>
            <a:r>
              <a:rPr lang="en-GB" dirty="0"/>
              <a:t>Implementation and integration</a:t>
            </a:r>
          </a:p>
          <a:p>
            <a:r>
              <a:rPr lang="en-GB" dirty="0"/>
              <a:t>Data protection and client information</a:t>
            </a:r>
          </a:p>
          <a:p>
            <a:r>
              <a:rPr lang="en-GB" dirty="0"/>
              <a:t>Regulatory approach and compliance</a:t>
            </a:r>
          </a:p>
          <a:p>
            <a:r>
              <a:rPr lang="en-GB" dirty="0"/>
              <a:t>Consumer protection and ethics</a:t>
            </a:r>
          </a:p>
          <a:p>
            <a:r>
              <a:rPr lang="en-GB" dirty="0"/>
              <a:t>Transparency and explainability</a:t>
            </a:r>
            <a:endParaRPr lang="en-US" dirty="0"/>
          </a:p>
        </p:txBody>
      </p:sp>
    </p:spTree>
    <p:extLst>
      <p:ext uri="{BB962C8B-B14F-4D97-AF65-F5344CB8AC3E}">
        <p14:creationId xmlns:p14="http://schemas.microsoft.com/office/powerpoint/2010/main" val="378350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1FD5A-0C26-1D69-9A5A-0E96C036FDF9}"/>
              </a:ext>
            </a:extLst>
          </p:cNvPr>
          <p:cNvSpPr>
            <a:spLocks noGrp="1"/>
          </p:cNvSpPr>
          <p:nvPr>
            <p:ph type="title"/>
          </p:nvPr>
        </p:nvSpPr>
        <p:spPr>
          <a:xfrm>
            <a:off x="250824" y="195263"/>
            <a:ext cx="5833343" cy="857250"/>
          </a:xfrm>
        </p:spPr>
        <p:txBody>
          <a:bodyPr/>
          <a:lstStyle/>
          <a:p>
            <a:r>
              <a:rPr lang="en-GB" dirty="0"/>
              <a:t>GenAI FAQ: key messages</a:t>
            </a:r>
          </a:p>
        </p:txBody>
      </p:sp>
      <p:sp>
        <p:nvSpPr>
          <p:cNvPr id="8" name="Content Placeholder 20">
            <a:extLst>
              <a:ext uri="{FF2B5EF4-FFF2-40B4-BE49-F238E27FC236}">
                <a16:creationId xmlns:a16="http://schemas.microsoft.com/office/drawing/2014/main" id="{06F62D20-67A3-A1DD-2148-D06C41924ADB}"/>
              </a:ext>
            </a:extLst>
          </p:cNvPr>
          <p:cNvSpPr txBox="1">
            <a:spLocks/>
          </p:cNvSpPr>
          <p:nvPr/>
        </p:nvSpPr>
        <p:spPr bwMode="auto">
          <a:xfrm>
            <a:off x="323528" y="1203598"/>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eaLnBrk="1" hangingPunct="1">
              <a:spcBef>
                <a:spcPts val="1400"/>
              </a:spcBef>
              <a:spcAft>
                <a:spcPts val="700"/>
              </a:spcAft>
              <a:buClr>
                <a:srgbClr val="9E1B34"/>
              </a:buClr>
              <a:buChar char="•"/>
              <a:defRPr>
                <a:solidFill>
                  <a:srgbClr val="262626"/>
                </a:solidFill>
                <a:latin typeface="+mn-lt"/>
                <a:ea typeface="ＭＳ Ｐゴシック" charset="0"/>
                <a:cs typeface="ＭＳ Ｐゴシック" charset="0"/>
              </a:defRPr>
            </a:lvl1pPr>
            <a:lvl2pPr marL="742950" indent="-285750" algn="l" eaLnBrk="1" hangingPunct="1">
              <a:spcBef>
                <a:spcPct val="20000"/>
              </a:spcBef>
              <a:buClr>
                <a:srgbClr val="9E1B34"/>
              </a:buClr>
              <a:buChar char="–"/>
              <a:defRPr sz="2200">
                <a:solidFill>
                  <a:srgbClr val="262626"/>
                </a:solidFill>
                <a:latin typeface="+mn-lt"/>
                <a:ea typeface="ＭＳ Ｐゴシック" charset="0"/>
              </a:defRPr>
            </a:lvl2pPr>
            <a:lvl3pPr marL="1143000" indent="-228600" algn="l" eaLnBrk="1" hangingPunct="1">
              <a:spcBef>
                <a:spcPct val="20000"/>
              </a:spcBef>
              <a:buClr>
                <a:srgbClr val="9E1B34"/>
              </a:buClr>
              <a:buChar char="•"/>
              <a:defRPr sz="2000">
                <a:solidFill>
                  <a:srgbClr val="262626"/>
                </a:solidFill>
                <a:latin typeface="+mn-lt"/>
                <a:ea typeface="ＭＳ Ｐゴシック" charset="0"/>
              </a:defRPr>
            </a:lvl3pPr>
            <a:lvl4pPr marL="1600200" indent="-228600" algn="l" eaLnBrk="1" hangingPunct="1">
              <a:spcBef>
                <a:spcPct val="20000"/>
              </a:spcBef>
              <a:buClr>
                <a:srgbClr val="9E1B34"/>
              </a:buClr>
              <a:buChar char="–"/>
              <a:defRPr>
                <a:solidFill>
                  <a:srgbClr val="262626"/>
                </a:solidFill>
                <a:latin typeface="+mn-lt"/>
                <a:ea typeface="ＭＳ Ｐゴシック" charset="0"/>
              </a:defRPr>
            </a:lvl4pPr>
            <a:lvl5pPr marL="2057400" indent="-228600" algn="l" eaLnBrk="1" hangingPunct="1">
              <a:spcBef>
                <a:spcPct val="20000"/>
              </a:spcBef>
              <a:buClr>
                <a:srgbClr val="9E1B34"/>
              </a:buClr>
              <a:buChar char="»"/>
              <a:defRPr sz="1600">
                <a:solidFill>
                  <a:srgbClr val="262626"/>
                </a:solidFill>
                <a:latin typeface="+mn-lt"/>
                <a:ea typeface="ＭＳ Ｐゴシック" charset="0"/>
              </a:defRPr>
            </a:lvl5pPr>
            <a:lvl6pPr marL="2514600" indent="-228600" fontAlgn="base">
              <a:spcBef>
                <a:spcPct val="20000"/>
              </a:spcBef>
              <a:spcAft>
                <a:spcPct val="0"/>
              </a:spcAft>
              <a:buClr>
                <a:srgbClr val="9E1B34"/>
              </a:buClr>
              <a:buChar char="»"/>
              <a:defRPr sz="1600">
                <a:latin typeface="+mn-lt"/>
              </a:defRPr>
            </a:lvl6pPr>
            <a:lvl7pPr marL="2971800" indent="-228600" fontAlgn="base">
              <a:spcBef>
                <a:spcPct val="20000"/>
              </a:spcBef>
              <a:spcAft>
                <a:spcPct val="0"/>
              </a:spcAft>
              <a:buClr>
                <a:srgbClr val="9E1B34"/>
              </a:buClr>
              <a:buChar char="»"/>
              <a:defRPr sz="1600">
                <a:latin typeface="+mn-lt"/>
              </a:defRPr>
            </a:lvl7pPr>
            <a:lvl8pPr marL="3429000" indent="-228600" fontAlgn="base">
              <a:spcBef>
                <a:spcPct val="20000"/>
              </a:spcBef>
              <a:spcAft>
                <a:spcPct val="0"/>
              </a:spcAft>
              <a:buClr>
                <a:srgbClr val="9E1B34"/>
              </a:buClr>
              <a:buChar char="»"/>
              <a:defRPr sz="1600">
                <a:latin typeface="+mn-lt"/>
              </a:defRPr>
            </a:lvl8pPr>
            <a:lvl9pPr marL="3886200" indent="-228600" fontAlgn="base">
              <a:spcBef>
                <a:spcPct val="20000"/>
              </a:spcBef>
              <a:spcAft>
                <a:spcPct val="0"/>
              </a:spcAft>
              <a:buClr>
                <a:srgbClr val="9E1B34"/>
              </a:buClr>
              <a:buChar char="»"/>
              <a:defRPr sz="1600">
                <a:latin typeface="+mn-lt"/>
              </a:defRPr>
            </a:lvl9pPr>
          </a:lstStyle>
          <a:p>
            <a:r>
              <a:rPr lang="en-US" dirty="0"/>
              <a:t>Firms remain responsible for outputs</a:t>
            </a:r>
          </a:p>
          <a:p>
            <a:r>
              <a:rPr lang="en-US" dirty="0"/>
              <a:t>Use GenAI as support, not substitute</a:t>
            </a:r>
          </a:p>
          <a:p>
            <a:r>
              <a:rPr lang="en-US" dirty="0"/>
              <a:t>Risks: inaccuracy, bias, hallucinations</a:t>
            </a:r>
          </a:p>
          <a:p>
            <a:r>
              <a:rPr lang="en-US" dirty="0"/>
              <a:t>Transparency with clients is essential</a:t>
            </a:r>
          </a:p>
        </p:txBody>
      </p:sp>
    </p:spTree>
    <p:extLst>
      <p:ext uri="{BB962C8B-B14F-4D97-AF65-F5344CB8AC3E}">
        <p14:creationId xmlns:p14="http://schemas.microsoft.com/office/powerpoint/2010/main" val="4147111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B4BEA-823F-2DAA-79C4-EA81EFF1AD26}"/>
              </a:ext>
            </a:extLst>
          </p:cNvPr>
          <p:cNvSpPr>
            <a:spLocks noGrp="1"/>
          </p:cNvSpPr>
          <p:nvPr>
            <p:ph type="title"/>
          </p:nvPr>
        </p:nvSpPr>
        <p:spPr>
          <a:xfrm>
            <a:off x="179512" y="123478"/>
            <a:ext cx="6121375" cy="857250"/>
          </a:xfrm>
        </p:spPr>
        <p:txBody>
          <a:bodyPr/>
          <a:lstStyle/>
          <a:p>
            <a:r>
              <a:rPr lang="en-GB" dirty="0"/>
              <a:t>Handling client data in AI tools: purpose</a:t>
            </a:r>
          </a:p>
        </p:txBody>
      </p:sp>
      <p:sp>
        <p:nvSpPr>
          <p:cNvPr id="3" name="Content Placeholder 2">
            <a:extLst>
              <a:ext uri="{FF2B5EF4-FFF2-40B4-BE49-F238E27FC236}">
                <a16:creationId xmlns:a16="http://schemas.microsoft.com/office/drawing/2014/main" id="{3275AD0E-DD33-3F06-23A0-C9591C8EC0D6}"/>
              </a:ext>
            </a:extLst>
          </p:cNvPr>
          <p:cNvSpPr>
            <a:spLocks noGrp="1"/>
          </p:cNvSpPr>
          <p:nvPr>
            <p:ph idx="1"/>
          </p:nvPr>
        </p:nvSpPr>
        <p:spPr/>
        <p:txBody>
          <a:bodyPr/>
          <a:lstStyle/>
          <a:p>
            <a:pPr>
              <a:spcBef>
                <a:spcPts val="1400"/>
              </a:spcBef>
              <a:spcAft>
                <a:spcPts val="700"/>
              </a:spcAft>
            </a:pPr>
            <a:r>
              <a:rPr lang="en-US" dirty="0">
                <a:ea typeface="ＭＳ Ｐゴシック"/>
              </a:rPr>
              <a:t>In development</a:t>
            </a:r>
          </a:p>
          <a:p>
            <a:pPr>
              <a:spcBef>
                <a:spcPts val="1400"/>
              </a:spcBef>
              <a:spcAft>
                <a:spcPts val="700"/>
              </a:spcAft>
            </a:pPr>
            <a:r>
              <a:rPr lang="en-US" dirty="0">
                <a:ea typeface="ＭＳ Ｐゴシック"/>
              </a:rPr>
              <a:t>Addresses questions around AI &amp; client data</a:t>
            </a:r>
            <a:endParaRPr lang="en-US" dirty="0"/>
          </a:p>
          <a:p>
            <a:pPr>
              <a:spcBef>
                <a:spcPts val="1400"/>
              </a:spcBef>
              <a:spcAft>
                <a:spcPts val="700"/>
              </a:spcAft>
            </a:pPr>
            <a:r>
              <a:rPr lang="en-US" dirty="0">
                <a:ea typeface="ＭＳ Ｐゴシック"/>
              </a:rPr>
              <a:t>Clarifies how regulatory duties apply</a:t>
            </a:r>
          </a:p>
          <a:p>
            <a:pPr>
              <a:spcBef>
                <a:spcPts val="1400"/>
              </a:spcBef>
              <a:spcAft>
                <a:spcPts val="700"/>
              </a:spcAft>
            </a:pPr>
            <a:r>
              <a:rPr lang="en-US" dirty="0">
                <a:ea typeface="ＭＳ Ｐゴシック"/>
              </a:rPr>
              <a:t>Promotes safe, compliant innovation</a:t>
            </a:r>
          </a:p>
          <a:p>
            <a:pPr>
              <a:spcBef>
                <a:spcPts val="1400"/>
              </a:spcBef>
              <a:spcAft>
                <a:spcPts val="700"/>
              </a:spcAft>
            </a:pPr>
            <a:r>
              <a:rPr lang="en-US" dirty="0">
                <a:ea typeface="ＭＳ Ｐゴシック"/>
              </a:rPr>
              <a:t>Live document looking at types of model, types of data</a:t>
            </a:r>
          </a:p>
          <a:p>
            <a:endParaRPr lang="en-GB" dirty="0"/>
          </a:p>
        </p:txBody>
      </p:sp>
    </p:spTree>
    <p:extLst>
      <p:ext uri="{BB962C8B-B14F-4D97-AF65-F5344CB8AC3E}">
        <p14:creationId xmlns:p14="http://schemas.microsoft.com/office/powerpoint/2010/main" val="1915246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5DDA8-9D6C-C028-967E-96BB7263421C}"/>
              </a:ext>
            </a:extLst>
          </p:cNvPr>
          <p:cNvSpPr>
            <a:spLocks noGrp="1"/>
          </p:cNvSpPr>
          <p:nvPr>
            <p:ph type="title"/>
          </p:nvPr>
        </p:nvSpPr>
        <p:spPr>
          <a:xfrm>
            <a:off x="225238" y="51470"/>
            <a:ext cx="6769447" cy="857250"/>
          </a:xfrm>
        </p:spPr>
        <p:txBody>
          <a:bodyPr/>
          <a:lstStyle/>
          <a:p>
            <a:r>
              <a:rPr lang="en-GB" dirty="0"/>
              <a:t>Handling client data in AI tools: </a:t>
            </a:r>
            <a:br>
              <a:rPr lang="en-GB" dirty="0"/>
            </a:br>
            <a:r>
              <a:rPr lang="en-GB" dirty="0"/>
              <a:t>core principles</a:t>
            </a:r>
          </a:p>
        </p:txBody>
      </p:sp>
      <p:sp>
        <p:nvSpPr>
          <p:cNvPr id="3" name="Content Placeholder 2">
            <a:extLst>
              <a:ext uri="{FF2B5EF4-FFF2-40B4-BE49-F238E27FC236}">
                <a16:creationId xmlns:a16="http://schemas.microsoft.com/office/drawing/2014/main" id="{D98D2A32-B316-DF7B-73D4-6368C440ED58}"/>
              </a:ext>
            </a:extLst>
          </p:cNvPr>
          <p:cNvSpPr>
            <a:spLocks noGrp="1"/>
          </p:cNvSpPr>
          <p:nvPr>
            <p:ph idx="1"/>
          </p:nvPr>
        </p:nvSpPr>
        <p:spPr/>
        <p:txBody>
          <a:bodyPr/>
          <a:lstStyle/>
          <a:p>
            <a:pPr>
              <a:spcBef>
                <a:spcPts val="1400"/>
              </a:spcBef>
              <a:spcAft>
                <a:spcPts val="700"/>
              </a:spcAft>
            </a:pPr>
            <a:r>
              <a:rPr lang="en-US" dirty="0">
                <a:ea typeface="ＭＳ Ｐゴシック"/>
              </a:rPr>
              <a:t>No identifiable client data without informed consent</a:t>
            </a:r>
          </a:p>
          <a:p>
            <a:pPr>
              <a:spcBef>
                <a:spcPts val="1400"/>
              </a:spcBef>
              <a:spcAft>
                <a:spcPts val="700"/>
              </a:spcAft>
            </a:pPr>
            <a:r>
              <a:rPr lang="en-US" dirty="0">
                <a:ea typeface="ＭＳ Ｐゴシック"/>
              </a:rPr>
              <a:t>Never input raw client data into public AI tools</a:t>
            </a:r>
          </a:p>
          <a:p>
            <a:pPr>
              <a:spcBef>
                <a:spcPts val="1400"/>
              </a:spcBef>
              <a:spcAft>
                <a:spcPts val="700"/>
              </a:spcAft>
            </a:pPr>
            <a:r>
              <a:rPr lang="en-US" dirty="0" err="1">
                <a:ea typeface="ＭＳ Ｐゴシック"/>
              </a:rPr>
              <a:t>Anonymise</a:t>
            </a:r>
            <a:r>
              <a:rPr lang="en-US" dirty="0">
                <a:ea typeface="ＭＳ Ｐゴシック"/>
              </a:rPr>
              <a:t> data where possible </a:t>
            </a:r>
          </a:p>
          <a:p>
            <a:pPr>
              <a:spcBef>
                <a:spcPts val="1400"/>
              </a:spcBef>
              <a:spcAft>
                <a:spcPts val="700"/>
              </a:spcAft>
            </a:pPr>
            <a:r>
              <a:rPr lang="en-US" dirty="0">
                <a:ea typeface="ＭＳ Ｐゴシック"/>
              </a:rPr>
              <a:t>Apply human oversight to all outputs</a:t>
            </a:r>
          </a:p>
          <a:p>
            <a:endParaRPr lang="en-GB" dirty="0"/>
          </a:p>
        </p:txBody>
      </p:sp>
    </p:spTree>
    <p:extLst>
      <p:ext uri="{BB962C8B-B14F-4D97-AF65-F5344CB8AC3E}">
        <p14:creationId xmlns:p14="http://schemas.microsoft.com/office/powerpoint/2010/main" val="1689246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7DE00-1297-A596-9EE9-D7C8BC8AC4C4}"/>
              </a:ext>
            </a:extLst>
          </p:cNvPr>
          <p:cNvSpPr>
            <a:spLocks noGrp="1"/>
          </p:cNvSpPr>
          <p:nvPr>
            <p:ph type="title"/>
          </p:nvPr>
        </p:nvSpPr>
        <p:spPr>
          <a:xfrm>
            <a:off x="250825" y="123478"/>
            <a:ext cx="6553423" cy="857250"/>
          </a:xfrm>
        </p:spPr>
        <p:txBody>
          <a:bodyPr/>
          <a:lstStyle/>
          <a:p>
            <a:r>
              <a:rPr lang="en-GB" dirty="0"/>
              <a:t>Handling client data in AI tools: good practice</a:t>
            </a:r>
          </a:p>
        </p:txBody>
      </p:sp>
      <p:sp>
        <p:nvSpPr>
          <p:cNvPr id="3" name="Content Placeholder 2">
            <a:extLst>
              <a:ext uri="{FF2B5EF4-FFF2-40B4-BE49-F238E27FC236}">
                <a16:creationId xmlns:a16="http://schemas.microsoft.com/office/drawing/2014/main" id="{425D7335-5380-521B-80FB-D15852329F4D}"/>
              </a:ext>
            </a:extLst>
          </p:cNvPr>
          <p:cNvSpPr>
            <a:spLocks noGrp="1"/>
          </p:cNvSpPr>
          <p:nvPr>
            <p:ph idx="1"/>
          </p:nvPr>
        </p:nvSpPr>
        <p:spPr/>
        <p:txBody>
          <a:bodyPr/>
          <a:lstStyle/>
          <a:p>
            <a:pPr>
              <a:spcBef>
                <a:spcPts val="1400"/>
              </a:spcBef>
              <a:spcAft>
                <a:spcPts val="700"/>
              </a:spcAft>
            </a:pPr>
            <a:r>
              <a:rPr lang="en-US" dirty="0">
                <a:ea typeface="ＭＳ Ｐゴシック"/>
              </a:rPr>
              <a:t>Conduct and record risk assessments</a:t>
            </a:r>
          </a:p>
          <a:p>
            <a:pPr>
              <a:spcBef>
                <a:spcPts val="1400"/>
              </a:spcBef>
              <a:spcAft>
                <a:spcPts val="700"/>
              </a:spcAft>
            </a:pPr>
            <a:r>
              <a:rPr lang="en-US" dirty="0">
                <a:ea typeface="ＭＳ Ｐゴシック"/>
              </a:rPr>
              <a:t>Maintain audit trails of AI use</a:t>
            </a:r>
          </a:p>
          <a:p>
            <a:pPr>
              <a:spcBef>
                <a:spcPts val="1400"/>
              </a:spcBef>
              <a:spcAft>
                <a:spcPts val="700"/>
              </a:spcAft>
            </a:pPr>
            <a:r>
              <a:rPr lang="en-US" dirty="0">
                <a:ea typeface="ＭＳ Ｐゴシック"/>
              </a:rPr>
              <a:t>Governance: register, policies, training</a:t>
            </a:r>
          </a:p>
          <a:p>
            <a:pPr>
              <a:spcBef>
                <a:spcPts val="1400"/>
              </a:spcBef>
              <a:spcAft>
                <a:spcPts val="700"/>
              </a:spcAft>
            </a:pPr>
            <a:r>
              <a:rPr lang="en-US" dirty="0">
                <a:ea typeface="ＭＳ Ｐゴシック"/>
              </a:rPr>
              <a:t>Match safeguards to the tool used</a:t>
            </a:r>
          </a:p>
          <a:p>
            <a:endParaRPr lang="en-GB" dirty="0"/>
          </a:p>
        </p:txBody>
      </p:sp>
    </p:spTree>
    <p:extLst>
      <p:ext uri="{BB962C8B-B14F-4D97-AF65-F5344CB8AC3E}">
        <p14:creationId xmlns:p14="http://schemas.microsoft.com/office/powerpoint/2010/main" val="91678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5FB08-5A70-A42F-3EB6-325F84446CC7}"/>
              </a:ext>
            </a:extLst>
          </p:cNvPr>
          <p:cNvSpPr>
            <a:spLocks noGrp="1"/>
          </p:cNvSpPr>
          <p:nvPr>
            <p:ph type="title"/>
          </p:nvPr>
        </p:nvSpPr>
        <p:spPr>
          <a:xfrm>
            <a:off x="250825" y="123478"/>
            <a:ext cx="6481415" cy="857250"/>
          </a:xfrm>
        </p:spPr>
        <p:txBody>
          <a:bodyPr/>
          <a:lstStyle/>
          <a:p>
            <a:r>
              <a:rPr lang="en-GB" dirty="0"/>
              <a:t>Handling client data in AI tools: </a:t>
            </a:r>
            <a:br>
              <a:rPr lang="en-GB" dirty="0"/>
            </a:br>
            <a:r>
              <a:rPr lang="en-GB" dirty="0"/>
              <a:t>good practice examples</a:t>
            </a:r>
          </a:p>
        </p:txBody>
      </p:sp>
      <p:sp>
        <p:nvSpPr>
          <p:cNvPr id="3" name="Content Placeholder 2">
            <a:extLst>
              <a:ext uri="{FF2B5EF4-FFF2-40B4-BE49-F238E27FC236}">
                <a16:creationId xmlns:a16="http://schemas.microsoft.com/office/drawing/2014/main" id="{33559C9C-98E9-58CA-E264-9DD552709A41}"/>
              </a:ext>
            </a:extLst>
          </p:cNvPr>
          <p:cNvSpPr>
            <a:spLocks noGrp="1"/>
          </p:cNvSpPr>
          <p:nvPr>
            <p:ph idx="1"/>
          </p:nvPr>
        </p:nvSpPr>
        <p:spPr/>
        <p:txBody>
          <a:bodyPr/>
          <a:lstStyle/>
          <a:p>
            <a:pPr>
              <a:spcBef>
                <a:spcPts val="1400"/>
              </a:spcBef>
              <a:spcAft>
                <a:spcPts val="700"/>
              </a:spcAft>
            </a:pPr>
            <a:r>
              <a:rPr lang="en-GB" dirty="0"/>
              <a:t>Sandboxed AI for drafting (mid-sized firm)</a:t>
            </a:r>
          </a:p>
          <a:p>
            <a:pPr>
              <a:spcBef>
                <a:spcPts val="1400"/>
              </a:spcBef>
              <a:spcAft>
                <a:spcPts val="700"/>
              </a:spcAft>
            </a:pPr>
            <a:r>
              <a:rPr lang="en-GB" dirty="0"/>
              <a:t>Client intake chatbot with data controls (immigration firm)</a:t>
            </a:r>
          </a:p>
          <a:p>
            <a:pPr>
              <a:spcBef>
                <a:spcPts val="1400"/>
              </a:spcBef>
              <a:spcAft>
                <a:spcPts val="700"/>
              </a:spcAft>
            </a:pPr>
            <a:r>
              <a:rPr lang="en-GB" dirty="0"/>
              <a:t>AI governance and staff training (national firm)</a:t>
            </a:r>
          </a:p>
          <a:p>
            <a:pPr>
              <a:spcBef>
                <a:spcPts val="1400"/>
              </a:spcBef>
              <a:spcAft>
                <a:spcPts val="700"/>
              </a:spcAft>
            </a:pPr>
            <a:r>
              <a:rPr lang="en-GB" dirty="0"/>
              <a:t>Garfield case study: safe, authorised innovation</a:t>
            </a:r>
            <a:endParaRPr lang="en-US" dirty="0">
              <a:ea typeface="ＭＳ Ｐゴシック"/>
            </a:endParaRPr>
          </a:p>
          <a:p>
            <a:endParaRPr lang="en-GB" dirty="0"/>
          </a:p>
        </p:txBody>
      </p:sp>
    </p:spTree>
    <p:extLst>
      <p:ext uri="{BB962C8B-B14F-4D97-AF65-F5344CB8AC3E}">
        <p14:creationId xmlns:p14="http://schemas.microsoft.com/office/powerpoint/2010/main" val="1084343639"/>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3FFA2C7F-83D0-40C6-A5BB-13E7A21FB118}" vid="{18DC078C-FCAF-4458-A6E5-E8AA0338CC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SRA template</Template>
  <TotalTime>26</TotalTime>
  <Words>751</Words>
  <Application>Microsoft Office PowerPoint</Application>
  <PresentationFormat>On-screen Show (16:9)</PresentationFormat>
  <Paragraphs>81</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ＭＳ Ｐゴシック</vt:lpstr>
      <vt:lpstr>Aptos</vt:lpstr>
      <vt:lpstr>Arial</vt:lpstr>
      <vt:lpstr>Default Design</vt:lpstr>
      <vt:lpstr>Innovating with AI in your firm </vt:lpstr>
      <vt:lpstr>AI and legal services</vt:lpstr>
      <vt:lpstr>GenAI FAQ: purpose </vt:lpstr>
      <vt:lpstr>GenAI FAQ: structure</vt:lpstr>
      <vt:lpstr>GenAI FAQ: key messages</vt:lpstr>
      <vt:lpstr>Handling client data in AI tools: purpose</vt:lpstr>
      <vt:lpstr>Handling client data in AI tools:  core principles</vt:lpstr>
      <vt:lpstr>Handling client data in AI tools: good practice</vt:lpstr>
      <vt:lpstr>Handling client data in AI tools:  good practice examples</vt:lpstr>
      <vt:lpstr>Conclusion</vt:lpstr>
      <vt:lpstr>Future updates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Innovating with AI in your firm</dc:title>
  <dc:creator>Solicitors Regulation Authority (SRA)</dc:creator>
  <cp:lastModifiedBy>Matthew Maidment</cp:lastModifiedBy>
  <cp:revision>6</cp:revision>
  <dcterms:created xsi:type="dcterms:W3CDTF">2024-02-09T07:33:42Z</dcterms:created>
  <dcterms:modified xsi:type="dcterms:W3CDTF">2025-11-03T09:03:18Z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Default Design:4</vt:lpwstr>
  </property>
  <property fmtid="{D5CDD505-2E9C-101B-9397-08002B2CF9AE}" pid="3" name="ClassificationContentMarkingHeaderText">
    <vt:lpwstr>Sensitivity: General</vt:lpwstr>
  </property>
  <property fmtid="{D5CDD505-2E9C-101B-9397-08002B2CF9AE}" pid="4" name="MSIP_Label_511c2973-884d-45f9-a762-fe43cfb2c09b_Enabled">
    <vt:lpwstr>true</vt:lpwstr>
  </property>
  <property fmtid="{D5CDD505-2E9C-101B-9397-08002B2CF9AE}" pid="5" name="MSIP_Label_511c2973-884d-45f9-a762-fe43cfb2c09b_SetDate">
    <vt:lpwstr>2024-03-12T10:21:04Z</vt:lpwstr>
  </property>
  <property fmtid="{D5CDD505-2E9C-101B-9397-08002B2CF9AE}" pid="6" name="MSIP_Label_511c2973-884d-45f9-a762-fe43cfb2c09b_Method">
    <vt:lpwstr>Privileged</vt:lpwstr>
  </property>
  <property fmtid="{D5CDD505-2E9C-101B-9397-08002B2CF9AE}" pid="7" name="MSIP_Label_511c2973-884d-45f9-a762-fe43cfb2c09b_Name">
    <vt:lpwstr>Unclassified</vt:lpwstr>
  </property>
  <property fmtid="{D5CDD505-2E9C-101B-9397-08002B2CF9AE}" pid="8" name="MSIP_Label_511c2973-884d-45f9-a762-fe43cfb2c09b_SiteId">
    <vt:lpwstr>adecc3d0-610d-4060-a865-615f7f48c411</vt:lpwstr>
  </property>
  <property fmtid="{D5CDD505-2E9C-101B-9397-08002B2CF9AE}" pid="9" name="MSIP_Label_511c2973-884d-45f9-a762-fe43cfb2c09b_ActionId">
    <vt:lpwstr>256aca8c-d1bf-42f9-bbbb-7262b7a799f7</vt:lpwstr>
  </property>
  <property fmtid="{D5CDD505-2E9C-101B-9397-08002B2CF9AE}" pid="10" name="MSIP_Label_511c2973-884d-45f9-a762-fe43cfb2c09b_ContentBits">
    <vt:lpwstr>0</vt:lpwstr>
  </property>
</Properties>
</file>