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3368" r:id="rId5"/>
    <p:sldId id="263" r:id="rId6"/>
    <p:sldId id="3369" r:id="rId7"/>
    <p:sldId id="3370" r:id="rId8"/>
    <p:sldId id="3365" r:id="rId9"/>
    <p:sldId id="264" r:id="rId10"/>
    <p:sldId id="3363" r:id="rId11"/>
    <p:sldId id="3366" r:id="rId12"/>
    <p:sldId id="33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D68011-D4D0-DBFB-1736-A6EDD3482D06}" name="Shannon Heaney" initials="SH" userId="S::Shannon.Heaney@sra.org.uk::71afd61b-c88c-4265-82fc-6b272bff438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0035"/>
    <a:srgbClr val="565656"/>
    <a:srgbClr val="F8B322"/>
    <a:srgbClr val="7D4199"/>
    <a:srgbClr val="A0CF67"/>
    <a:srgbClr val="009A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47" autoAdjust="0"/>
  </p:normalViewPr>
  <p:slideViewPr>
    <p:cSldViewPr snapToGrid="0">
      <p:cViewPr varScale="1">
        <p:scale>
          <a:sx n="62" d="100"/>
          <a:sy n="62" d="100"/>
        </p:scale>
        <p:origin x="120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A60B5C-4242-41A8-9BF2-1AC5E41831D7}" type="datetimeFigureOut">
              <a:rPr lang="en-GB" smtClean="0"/>
              <a:t>03/11/2025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F3E2AC-DD85-4E06-BB11-19A0EB5776A4}" type="slidenum">
              <a:rPr lang="en-GB" smtClean="0"/>
              <a:t>‹#›</a:t>
            </a:fld>
            <a:endParaRPr lang="en-GB"/>
          </a:p>
        </p:txBody>
      </p:sp>
    </p:spTree>
    <p:extLst>
      <p:ext uri="{BB962C8B-B14F-4D97-AF65-F5344CB8AC3E}">
        <p14:creationId xmlns:p14="http://schemas.microsoft.com/office/powerpoint/2010/main" val="1155019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0FA5C-3EAC-D036-04F2-4C31197883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02B353-E96A-D804-AC5A-A41A7F2095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DC2344-D977-E781-2E75-CF599B8F6DFD}"/>
              </a:ext>
            </a:extLst>
          </p:cNvPr>
          <p:cNvSpPr>
            <a:spLocks noGrp="1"/>
          </p:cNvSpPr>
          <p:nvPr>
            <p:ph type="body" idx="1"/>
          </p:nvPr>
        </p:nvSpPr>
        <p:spPr/>
        <p:txBody>
          <a:bodyPr/>
          <a:lstStyle/>
          <a:p>
            <a:r>
              <a:rPr lang="en-GB" dirty="0"/>
              <a:t>Section 18 of the Legal Services Act 2007. </a:t>
            </a:r>
          </a:p>
          <a:p>
            <a:endParaRPr lang="en-GB" dirty="0"/>
          </a:p>
          <a:p>
            <a:r>
              <a:rPr lang="en-GB" b="1" dirty="0"/>
              <a:t>Recognised Bodies</a:t>
            </a:r>
          </a:p>
          <a:p>
            <a:r>
              <a:rPr lang="en-GB" dirty="0"/>
              <a:t>A recognised body must have only legally qualified managers and interest holders.</a:t>
            </a:r>
          </a:p>
          <a:p>
            <a:r>
              <a:rPr lang="en-GB" dirty="0"/>
              <a:t>If it acquires a non-legally qualified manager or interest holder, it becomes licensable.</a:t>
            </a:r>
          </a:p>
          <a:p>
            <a:r>
              <a:rPr lang="en-GB" dirty="0"/>
              <a:t>If it remains licensable for 90 days, it automatically ceases to be authorised under section 18(3) of the LSA. </a:t>
            </a:r>
          </a:p>
          <a:p>
            <a:endParaRPr lang="en-GB" dirty="0"/>
          </a:p>
          <a:p>
            <a:r>
              <a:rPr lang="en-GB" b="1" dirty="0"/>
              <a:t>Licensed Bodies</a:t>
            </a:r>
          </a:p>
          <a:p>
            <a:r>
              <a:rPr lang="en-GB" dirty="0"/>
              <a:t>A licensed body must have: At least one manager or interest holder who is a non-authorised person, or A manager or interest holder that is an authorised body, in which non-authorised persons hold 10% or more of the voting rights.</a:t>
            </a:r>
          </a:p>
          <a:p>
            <a:r>
              <a:rPr lang="en-GB" dirty="0"/>
              <a:t>If it ceases to meet either of these conditions, it is no longer licensable.</a:t>
            </a:r>
          </a:p>
          <a:p>
            <a:r>
              <a:rPr lang="en-GB" dirty="0"/>
              <a:t>If it remains non-licensable for 90 days, it automatically loses authorisation under section 18(6) of the LSA.</a:t>
            </a:r>
          </a:p>
          <a:p>
            <a:endParaRPr lang="en-GB" dirty="0"/>
          </a:p>
          <a:p>
            <a:r>
              <a:rPr lang="en-GB" b="1" dirty="0"/>
              <a:t>What Triggers Loss of Authorisation?</a:t>
            </a:r>
          </a:p>
          <a:p>
            <a:r>
              <a:rPr lang="en-GB" dirty="0"/>
              <a:t>Appointing a non-authorised person as a manager (even if salaried).</a:t>
            </a:r>
          </a:p>
          <a:p>
            <a:r>
              <a:rPr lang="en-GB" dirty="0"/>
              <a:t>Transferring shares to a non-authorised entity (e.g. a holding company).</a:t>
            </a:r>
          </a:p>
          <a:p>
            <a:r>
              <a:rPr lang="en-GB" dirty="0"/>
              <a:t>Changes in voting rights or ownership that affect </a:t>
            </a:r>
            <a:r>
              <a:rPr lang="en-GB" dirty="0" err="1"/>
              <a:t>licensability</a:t>
            </a:r>
            <a:r>
              <a:rPr lang="en-GB" dirty="0"/>
              <a:t> status.</a:t>
            </a:r>
          </a:p>
          <a:p>
            <a:r>
              <a:rPr lang="en-GB" dirty="0"/>
              <a:t>A non-authorised person becoming authorised, unintentionally removing the licensable status.</a:t>
            </a:r>
          </a:p>
        </p:txBody>
      </p:sp>
      <p:sp>
        <p:nvSpPr>
          <p:cNvPr id="4" name="Slide Number Placeholder 3">
            <a:extLst>
              <a:ext uri="{FF2B5EF4-FFF2-40B4-BE49-F238E27FC236}">
                <a16:creationId xmlns:a16="http://schemas.microsoft.com/office/drawing/2014/main" id="{64C0F12B-88C6-7FAD-DE42-04D99EB7B52F}"/>
              </a:ext>
            </a:extLst>
          </p:cNvPr>
          <p:cNvSpPr>
            <a:spLocks noGrp="1"/>
          </p:cNvSpPr>
          <p:nvPr>
            <p:ph type="sldNum" sz="quarter" idx="5"/>
          </p:nvPr>
        </p:nvSpPr>
        <p:spPr/>
        <p:txBody>
          <a:bodyPr/>
          <a:lstStyle/>
          <a:p>
            <a:fld id="{08F3E2AC-DD85-4E06-BB11-19A0EB5776A4}" type="slidenum">
              <a:rPr lang="en-GB" smtClean="0"/>
              <a:t>3</a:t>
            </a:fld>
            <a:endParaRPr lang="en-GB"/>
          </a:p>
        </p:txBody>
      </p:sp>
    </p:spTree>
    <p:extLst>
      <p:ext uri="{BB962C8B-B14F-4D97-AF65-F5344CB8AC3E}">
        <p14:creationId xmlns:p14="http://schemas.microsoft.com/office/powerpoint/2010/main" val="1725227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B3440-5D24-8972-965D-156874E2C2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843BBF-C374-42B6-9601-038A7E6FE1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D3EE64-4E1C-E118-9AA7-14BDE568398A}"/>
              </a:ext>
            </a:extLst>
          </p:cNvPr>
          <p:cNvSpPr>
            <a:spLocks noGrp="1"/>
          </p:cNvSpPr>
          <p:nvPr>
            <p:ph type="body" idx="1"/>
          </p:nvPr>
        </p:nvSpPr>
        <p:spPr/>
        <p:txBody>
          <a:bodyPr/>
          <a:lstStyle/>
          <a:p>
            <a:r>
              <a:rPr lang="en-GB" dirty="0"/>
              <a:t>Section 18 of the Legal Services Act 2007. </a:t>
            </a:r>
          </a:p>
          <a:p>
            <a:endParaRPr lang="en-GB" dirty="0"/>
          </a:p>
          <a:p>
            <a:r>
              <a:rPr lang="en-GB" b="1" dirty="0"/>
              <a:t>Recognised Bodies</a:t>
            </a:r>
          </a:p>
          <a:p>
            <a:r>
              <a:rPr lang="en-GB" dirty="0"/>
              <a:t>A recognised body must have only legally qualified managers and interest holders.</a:t>
            </a:r>
          </a:p>
          <a:p>
            <a:r>
              <a:rPr lang="en-GB" dirty="0"/>
              <a:t>If it acquires a non-legally qualified manager or interest holder, it becomes licensable.</a:t>
            </a:r>
          </a:p>
          <a:p>
            <a:r>
              <a:rPr lang="en-GB" dirty="0"/>
              <a:t>If it remains licensable for 90 days, it automatically ceases to be authorised under section 18(3) of the LSA. </a:t>
            </a:r>
          </a:p>
          <a:p>
            <a:endParaRPr lang="en-GB" dirty="0"/>
          </a:p>
          <a:p>
            <a:r>
              <a:rPr lang="en-GB" b="1" dirty="0"/>
              <a:t>Licensed Bodies</a:t>
            </a:r>
          </a:p>
          <a:p>
            <a:r>
              <a:rPr lang="en-GB" dirty="0"/>
              <a:t>A licensed body must have: At least one manager or interest holder who is a non-authorised person, or A manager or interest holder that is an authorised body, in which non-authorised persons hold 10% or more of the voting rights.</a:t>
            </a:r>
          </a:p>
          <a:p>
            <a:r>
              <a:rPr lang="en-GB" dirty="0"/>
              <a:t>If it ceases to meet either of these conditions, it is no longer licensable.</a:t>
            </a:r>
          </a:p>
          <a:p>
            <a:r>
              <a:rPr lang="en-GB" dirty="0"/>
              <a:t>If it remains non-licensable for 90 days, it automatically loses authorisation under section 18(6) of the LSA.</a:t>
            </a:r>
          </a:p>
          <a:p>
            <a:endParaRPr lang="en-GB" dirty="0"/>
          </a:p>
          <a:p>
            <a:r>
              <a:rPr lang="en-GB" b="1" dirty="0"/>
              <a:t>What Triggers Loss of Authorisation?</a:t>
            </a:r>
          </a:p>
          <a:p>
            <a:r>
              <a:rPr lang="en-GB" dirty="0"/>
              <a:t>Appointing a non-authorised person as a manager (even if salaried).</a:t>
            </a:r>
          </a:p>
          <a:p>
            <a:r>
              <a:rPr lang="en-GB" dirty="0"/>
              <a:t>Transferring shares to a non-authorised entity (e.g. a holding company).</a:t>
            </a:r>
          </a:p>
          <a:p>
            <a:r>
              <a:rPr lang="en-GB" dirty="0"/>
              <a:t>Changes in voting rights or ownership that affect </a:t>
            </a:r>
            <a:r>
              <a:rPr lang="en-GB" dirty="0" err="1"/>
              <a:t>licensability</a:t>
            </a:r>
            <a:r>
              <a:rPr lang="en-GB" dirty="0"/>
              <a:t> status.</a:t>
            </a:r>
          </a:p>
          <a:p>
            <a:r>
              <a:rPr lang="en-GB" dirty="0"/>
              <a:t>A non-authorised person becoming authorised, unintentionally removing the licensable status.</a:t>
            </a:r>
          </a:p>
        </p:txBody>
      </p:sp>
      <p:sp>
        <p:nvSpPr>
          <p:cNvPr id="4" name="Slide Number Placeholder 3">
            <a:extLst>
              <a:ext uri="{FF2B5EF4-FFF2-40B4-BE49-F238E27FC236}">
                <a16:creationId xmlns:a16="http://schemas.microsoft.com/office/drawing/2014/main" id="{CFD9B23C-9DA2-321D-87B5-928391D843D7}"/>
              </a:ext>
            </a:extLst>
          </p:cNvPr>
          <p:cNvSpPr>
            <a:spLocks noGrp="1"/>
          </p:cNvSpPr>
          <p:nvPr>
            <p:ph type="sldNum" sz="quarter" idx="5"/>
          </p:nvPr>
        </p:nvSpPr>
        <p:spPr/>
        <p:txBody>
          <a:bodyPr/>
          <a:lstStyle/>
          <a:p>
            <a:fld id="{08F3E2AC-DD85-4E06-BB11-19A0EB5776A4}" type="slidenum">
              <a:rPr lang="en-GB" smtClean="0"/>
              <a:t>4</a:t>
            </a:fld>
            <a:endParaRPr lang="en-GB"/>
          </a:p>
        </p:txBody>
      </p:sp>
    </p:spTree>
    <p:extLst>
      <p:ext uri="{BB962C8B-B14F-4D97-AF65-F5344CB8AC3E}">
        <p14:creationId xmlns:p14="http://schemas.microsoft.com/office/powerpoint/2010/main" val="3038018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Section 18 of the Legal Services Act 2007. </a:t>
            </a:r>
          </a:p>
          <a:p>
            <a:endParaRPr lang="en-GB" dirty="0"/>
          </a:p>
          <a:p>
            <a:r>
              <a:rPr lang="en-GB" b="1" dirty="0"/>
              <a:t>Recognised Bodies</a:t>
            </a:r>
          </a:p>
          <a:p>
            <a:r>
              <a:rPr lang="en-GB" dirty="0"/>
              <a:t>A recognised body must have only legally qualified managers and interest holders.</a:t>
            </a:r>
          </a:p>
          <a:p>
            <a:r>
              <a:rPr lang="en-GB" dirty="0"/>
              <a:t>If it acquires a non-legally qualified manager or interest holder, it becomes licensable.</a:t>
            </a:r>
          </a:p>
          <a:p>
            <a:r>
              <a:rPr lang="en-GB" dirty="0"/>
              <a:t>If it remains licensable for 90 days, it automatically ceases to be authorised under section 18(3) of the LSA. </a:t>
            </a:r>
          </a:p>
          <a:p>
            <a:endParaRPr lang="en-GB" dirty="0"/>
          </a:p>
          <a:p>
            <a:r>
              <a:rPr lang="en-GB" b="1" dirty="0"/>
              <a:t>Licensed Bodies</a:t>
            </a:r>
          </a:p>
          <a:p>
            <a:r>
              <a:rPr lang="en-GB" dirty="0"/>
              <a:t>A licensed body must have: At least one manager or interest holder who is a non-authorised person, or A manager or interest holder that is an authorised body, in which non-authorised persons hold 10% or more of the voting rights.</a:t>
            </a:r>
          </a:p>
          <a:p>
            <a:r>
              <a:rPr lang="en-GB" dirty="0"/>
              <a:t>If it ceases to meet either of these conditions, it is no longer licensable.</a:t>
            </a:r>
          </a:p>
          <a:p>
            <a:r>
              <a:rPr lang="en-GB" dirty="0"/>
              <a:t>If it remains non-licensable for 90 days, it automatically loses authorisation under section 18(6) of the LSA.</a:t>
            </a:r>
          </a:p>
          <a:p>
            <a:endParaRPr lang="en-GB" dirty="0"/>
          </a:p>
          <a:p>
            <a:r>
              <a:rPr lang="en-GB" b="1" dirty="0"/>
              <a:t>What Triggers Loss of Authorisation?</a:t>
            </a:r>
          </a:p>
          <a:p>
            <a:r>
              <a:rPr lang="en-GB" dirty="0"/>
              <a:t>Appointing a non-authorised person as a manager (even if salaried).</a:t>
            </a:r>
          </a:p>
          <a:p>
            <a:r>
              <a:rPr lang="en-GB" dirty="0"/>
              <a:t>Transferring shares to a non-authorised entity (e.g. a holding company).</a:t>
            </a:r>
          </a:p>
          <a:p>
            <a:r>
              <a:rPr lang="en-GB" dirty="0"/>
              <a:t>Changes in voting rights or ownership that affect </a:t>
            </a:r>
            <a:r>
              <a:rPr lang="en-GB" dirty="0" err="1"/>
              <a:t>licensability</a:t>
            </a:r>
            <a:r>
              <a:rPr lang="en-GB" dirty="0"/>
              <a:t> status.</a:t>
            </a:r>
          </a:p>
          <a:p>
            <a:r>
              <a:rPr lang="en-GB" dirty="0"/>
              <a:t>A non-authorised person becoming authorised, unintentionally removing the licensable status.</a:t>
            </a:r>
          </a:p>
        </p:txBody>
      </p:sp>
      <p:sp>
        <p:nvSpPr>
          <p:cNvPr id="4" name="Slide Number Placeholder 3"/>
          <p:cNvSpPr>
            <a:spLocks noGrp="1"/>
          </p:cNvSpPr>
          <p:nvPr>
            <p:ph type="sldNum" sz="quarter" idx="5"/>
          </p:nvPr>
        </p:nvSpPr>
        <p:spPr/>
        <p:txBody>
          <a:bodyPr/>
          <a:lstStyle/>
          <a:p>
            <a:fld id="{08F3E2AC-DD85-4E06-BB11-19A0EB5776A4}" type="slidenum">
              <a:rPr lang="en-GB" smtClean="0"/>
              <a:t>5</a:t>
            </a:fld>
            <a:endParaRPr lang="en-GB"/>
          </a:p>
        </p:txBody>
      </p:sp>
    </p:spTree>
    <p:extLst>
      <p:ext uri="{BB962C8B-B14F-4D97-AF65-F5344CB8AC3E}">
        <p14:creationId xmlns:p14="http://schemas.microsoft.com/office/powerpoint/2010/main" val="704679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firm names have been changed to protect identity! </a:t>
            </a:r>
          </a:p>
        </p:txBody>
      </p:sp>
      <p:sp>
        <p:nvSpPr>
          <p:cNvPr id="4" name="Slide Number Placeholder 3"/>
          <p:cNvSpPr>
            <a:spLocks noGrp="1"/>
          </p:cNvSpPr>
          <p:nvPr>
            <p:ph type="sldNum" sz="quarter" idx="5"/>
          </p:nvPr>
        </p:nvSpPr>
        <p:spPr/>
        <p:txBody>
          <a:bodyPr/>
          <a:lstStyle/>
          <a:p>
            <a:fld id="{08F3E2AC-DD85-4E06-BB11-19A0EB5776A4}" type="slidenum">
              <a:rPr lang="en-GB" smtClean="0"/>
              <a:t>6</a:t>
            </a:fld>
            <a:endParaRPr lang="en-GB"/>
          </a:p>
        </p:txBody>
      </p:sp>
    </p:spTree>
    <p:extLst>
      <p:ext uri="{BB962C8B-B14F-4D97-AF65-F5344CB8AC3E}">
        <p14:creationId xmlns:p14="http://schemas.microsoft.com/office/powerpoint/2010/main" val="3425576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08949-8319-6F07-6227-5879A6A562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D38C3A-4EFA-CF6B-2666-E53CBAAF00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74973C-A5A5-403F-B036-107098A3217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44AEF92-5431-C42D-FF10-8A680A68D423}"/>
              </a:ext>
            </a:extLst>
          </p:cNvPr>
          <p:cNvSpPr>
            <a:spLocks noGrp="1"/>
          </p:cNvSpPr>
          <p:nvPr>
            <p:ph type="sldNum" sz="quarter" idx="5"/>
          </p:nvPr>
        </p:nvSpPr>
        <p:spPr/>
        <p:txBody>
          <a:bodyPr/>
          <a:lstStyle/>
          <a:p>
            <a:fld id="{08F3E2AC-DD85-4E06-BB11-19A0EB5776A4}" type="slidenum">
              <a:rPr lang="en-GB" smtClean="0"/>
              <a:t>7</a:t>
            </a:fld>
            <a:endParaRPr lang="en-GB"/>
          </a:p>
        </p:txBody>
      </p:sp>
    </p:spTree>
    <p:extLst>
      <p:ext uri="{BB962C8B-B14F-4D97-AF65-F5344CB8AC3E}">
        <p14:creationId xmlns:p14="http://schemas.microsoft.com/office/powerpoint/2010/main" val="3119542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DFBAB-7AF4-7788-6874-BD59734F0E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BC6979-95A5-EEE2-3CD5-6464F9B0A0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2C41D2-264F-51FE-B44F-9B881C41652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A7B6D96-82E0-322D-184A-A483FCAF7866}"/>
              </a:ext>
            </a:extLst>
          </p:cNvPr>
          <p:cNvSpPr>
            <a:spLocks noGrp="1"/>
          </p:cNvSpPr>
          <p:nvPr>
            <p:ph type="sldNum" sz="quarter" idx="5"/>
          </p:nvPr>
        </p:nvSpPr>
        <p:spPr/>
        <p:txBody>
          <a:bodyPr/>
          <a:lstStyle/>
          <a:p>
            <a:fld id="{08F3E2AC-DD85-4E06-BB11-19A0EB5776A4}" type="slidenum">
              <a:rPr lang="en-GB" smtClean="0"/>
              <a:t>8</a:t>
            </a:fld>
            <a:endParaRPr lang="en-GB"/>
          </a:p>
        </p:txBody>
      </p:sp>
    </p:spTree>
    <p:extLst>
      <p:ext uri="{BB962C8B-B14F-4D97-AF65-F5344CB8AC3E}">
        <p14:creationId xmlns:p14="http://schemas.microsoft.com/office/powerpoint/2010/main" val="993461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3E05A-6D05-A24B-29B6-53AB35FCA6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465BE8-BE4F-E632-B187-55F0B49D4D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BC65BE-6BB8-7300-11B4-9F8B418F8FA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7F7363B-8ED9-89AA-C85C-4DA162FFA0CC}"/>
              </a:ext>
            </a:extLst>
          </p:cNvPr>
          <p:cNvSpPr>
            <a:spLocks noGrp="1"/>
          </p:cNvSpPr>
          <p:nvPr>
            <p:ph type="sldNum" sz="quarter" idx="5"/>
          </p:nvPr>
        </p:nvSpPr>
        <p:spPr/>
        <p:txBody>
          <a:bodyPr/>
          <a:lstStyle/>
          <a:p>
            <a:fld id="{08F3E2AC-DD85-4E06-BB11-19A0EB5776A4}" type="slidenum">
              <a:rPr lang="en-GB" smtClean="0"/>
              <a:t>9</a:t>
            </a:fld>
            <a:endParaRPr lang="en-GB"/>
          </a:p>
        </p:txBody>
      </p:sp>
    </p:spTree>
    <p:extLst>
      <p:ext uri="{BB962C8B-B14F-4D97-AF65-F5344CB8AC3E}">
        <p14:creationId xmlns:p14="http://schemas.microsoft.com/office/powerpoint/2010/main" val="20147417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mydocs\Images\square-background\sra_background_cubes_red_option.jpg"/>
          <p:cNvPicPr>
            <a:picLocks noChangeAspect="1" noChangeArrowheads="1"/>
          </p:cNvPicPr>
          <p:nvPr userDrawn="1"/>
        </p:nvPicPr>
        <p:blipFill>
          <a:blip r:embed="rId2" cstate="print"/>
          <a:srcRect l="8440"/>
          <a:stretch>
            <a:fillRect/>
          </a:stretch>
        </p:blipFill>
        <p:spPr bwMode="auto">
          <a:xfrm flipH="1" flipV="1">
            <a:off x="5893984" y="1316765"/>
            <a:ext cx="6298009" cy="5541235"/>
          </a:xfrm>
          <a:prstGeom prst="rect">
            <a:avLst/>
          </a:prstGeom>
          <a:noFill/>
          <a:ln w="9525">
            <a:noFill/>
            <a:miter lim="800000"/>
            <a:headEnd/>
            <a:tailEnd/>
          </a:ln>
        </p:spPr>
      </p:pic>
      <p:pic>
        <p:nvPicPr>
          <p:cNvPr id="5" name="Picture 2" descr="I:\red-banner.jpg"/>
          <p:cNvPicPr>
            <a:picLocks noChangeAspect="1" noChangeArrowheads="1"/>
          </p:cNvPicPr>
          <p:nvPr userDrawn="1"/>
        </p:nvPicPr>
        <p:blipFill>
          <a:blip r:embed="rId3" cstate="print"/>
          <a:srcRect/>
          <a:stretch>
            <a:fillRect/>
          </a:stretch>
        </p:blipFill>
        <p:spPr bwMode="auto">
          <a:xfrm>
            <a:off x="0" y="1"/>
            <a:ext cx="12192000" cy="1361017"/>
          </a:xfrm>
          <a:prstGeom prst="rect">
            <a:avLst/>
          </a:prstGeom>
          <a:noFill/>
          <a:ln w="9525">
            <a:noFill/>
            <a:miter lim="800000"/>
            <a:headEnd/>
            <a:tailEnd/>
          </a:ln>
        </p:spPr>
      </p:pic>
      <p:pic>
        <p:nvPicPr>
          <p:cNvPr id="6" name="Picture 3" descr="I:\mydocs\Images\logos\sra-white-logo.png"/>
          <p:cNvPicPr>
            <a:picLocks noChangeAspect="1" noChangeArrowheads="1"/>
          </p:cNvPicPr>
          <p:nvPr userDrawn="1"/>
        </p:nvPicPr>
        <p:blipFill>
          <a:blip r:embed="rId4" cstate="print"/>
          <a:srcRect/>
          <a:stretch>
            <a:fillRect/>
          </a:stretch>
        </p:blipFill>
        <p:spPr bwMode="auto">
          <a:xfrm>
            <a:off x="9552517" y="234952"/>
            <a:ext cx="2207683" cy="882649"/>
          </a:xfrm>
          <a:prstGeom prst="rect">
            <a:avLst/>
          </a:prstGeom>
          <a:noFill/>
          <a:ln w="9525">
            <a:noFill/>
            <a:miter lim="800000"/>
            <a:headEnd/>
            <a:tailEnd/>
          </a:ln>
        </p:spPr>
      </p:pic>
      <p:sp>
        <p:nvSpPr>
          <p:cNvPr id="60418" name="Rectangle 2"/>
          <p:cNvSpPr>
            <a:spLocks noGrp="1" noChangeArrowheads="1"/>
          </p:cNvSpPr>
          <p:nvPr>
            <p:ph type="ctrTitle"/>
          </p:nvPr>
        </p:nvSpPr>
        <p:spPr>
          <a:xfrm>
            <a:off x="2256367" y="1989140"/>
            <a:ext cx="8925984" cy="1470025"/>
          </a:xfrm>
        </p:spPr>
        <p:txBody>
          <a:bodyPr/>
          <a:lstStyle>
            <a:lvl1pPr algn="ctr">
              <a:defRPr>
                <a:solidFill>
                  <a:schemeClr val="tx1">
                    <a:lumMod val="85000"/>
                    <a:lumOff val="15000"/>
                  </a:schemeClr>
                </a:solidFill>
              </a:defRPr>
            </a:lvl1pPr>
          </a:lstStyle>
          <a:p>
            <a:r>
              <a:rPr lang="en-US"/>
              <a:t>Click to edit Master title style</a:t>
            </a:r>
            <a:endParaRPr lang="en-GB"/>
          </a:p>
        </p:txBody>
      </p:sp>
      <p:sp>
        <p:nvSpPr>
          <p:cNvPr id="60419" name="Rectangle 3"/>
          <p:cNvSpPr>
            <a:spLocks noGrp="1" noChangeArrowheads="1"/>
          </p:cNvSpPr>
          <p:nvPr>
            <p:ph type="subTitle" idx="1"/>
          </p:nvPr>
        </p:nvSpPr>
        <p:spPr>
          <a:xfrm>
            <a:off x="2351620" y="3789363"/>
            <a:ext cx="8832849" cy="1752600"/>
          </a:xfrm>
        </p:spPr>
        <p:txBody>
          <a:bodyPr/>
          <a:lstStyle>
            <a:lvl1pPr marL="0" indent="0" algn="ctr">
              <a:buFontTx/>
              <a:buNone/>
              <a:defRPr>
                <a:solidFill>
                  <a:schemeClr val="tx1">
                    <a:lumMod val="85000"/>
                    <a:lumOff val="15000"/>
                  </a:schemeClr>
                </a:solidFill>
              </a:defRPr>
            </a:lvl1pPr>
          </a:lstStyle>
          <a:p>
            <a:r>
              <a:rPr lang="en-US"/>
              <a:t>Click to edit Master subtitle style</a:t>
            </a:r>
            <a:endParaRPr lang="en-GB"/>
          </a:p>
        </p:txBody>
      </p:sp>
      <p:sp>
        <p:nvSpPr>
          <p:cNvPr id="2" name="Slide Number Placeholder 1">
            <a:extLst>
              <a:ext uri="{FF2B5EF4-FFF2-40B4-BE49-F238E27FC236}">
                <a16:creationId xmlns:a16="http://schemas.microsoft.com/office/drawing/2014/main" id="{85DD6084-95A3-4BB7-8923-648A28983EC1}"/>
              </a:ext>
            </a:extLst>
          </p:cNvPr>
          <p:cNvSpPr>
            <a:spLocks noGrp="1"/>
          </p:cNvSpPr>
          <p:nvPr>
            <p:ph type="sldNum" sz="quarter" idx="10"/>
          </p:nvPr>
        </p:nvSpPr>
        <p:spPr/>
        <p:txBody>
          <a:bodyPr/>
          <a:lstStyle/>
          <a:p>
            <a:fld id="{71556916-3026-4832-9292-F5DD05CE6D2D}" type="slidenum">
              <a:rPr lang="en-GB" smtClean="0"/>
              <a:t>‹#›</a:t>
            </a:fld>
            <a:endParaRPr lang="en-GB"/>
          </a:p>
        </p:txBody>
      </p:sp>
    </p:spTree>
    <p:extLst>
      <p:ext uri="{BB962C8B-B14F-4D97-AF65-F5344CB8AC3E}">
        <p14:creationId xmlns:p14="http://schemas.microsoft.com/office/powerpoint/2010/main" val="874193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226158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59902" y="125414"/>
            <a:ext cx="2527300" cy="625633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775884" y="125414"/>
            <a:ext cx="7380816" cy="62563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938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defRPr sz="3200"/>
            </a:lvl1pPr>
            <a:lvl2pPr>
              <a:defRPr sz="2933"/>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83092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lvl1pPr>
            <a:lvl2pPr marL="609585" indent="0">
              <a:buNone/>
              <a:defRPr sz="2400"/>
            </a:lvl2pPr>
            <a:lvl3pPr marL="1219170" indent="0">
              <a:buNone/>
              <a:defRPr sz="2133"/>
            </a:lvl3pPr>
            <a:lvl4pPr marL="1828754" indent="0">
              <a:buNone/>
              <a:defRPr sz="1867"/>
            </a:lvl4pPr>
            <a:lvl5pPr marL="2438339" indent="0">
              <a:buNone/>
              <a:defRPr sz="1867"/>
            </a:lvl5pPr>
            <a:lvl6pPr marL="3047924" indent="0">
              <a:buNone/>
              <a:defRPr sz="1867"/>
            </a:lvl6pPr>
            <a:lvl7pPr marL="3657509" indent="0">
              <a:buNone/>
              <a:defRPr sz="1867"/>
            </a:lvl7pPr>
            <a:lvl8pPr marL="4267093" indent="0">
              <a:buNone/>
              <a:defRPr sz="1867"/>
            </a:lvl8pPr>
            <a:lvl9pPr marL="4876678" indent="0">
              <a:buNone/>
              <a:defRPr sz="1867"/>
            </a:lvl9pPr>
          </a:lstStyle>
          <a:p>
            <a:pPr lvl="0"/>
            <a:r>
              <a:rPr lang="en-US"/>
              <a:t>Click to edit Master text styles</a:t>
            </a:r>
          </a:p>
        </p:txBody>
      </p:sp>
    </p:spTree>
    <p:extLst>
      <p:ext uri="{BB962C8B-B14F-4D97-AF65-F5344CB8AC3E}">
        <p14:creationId xmlns:p14="http://schemas.microsoft.com/office/powerpoint/2010/main" val="100863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775884" y="1905000"/>
            <a:ext cx="4953000" cy="4476751"/>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932086" y="1905000"/>
            <a:ext cx="4955116" cy="4476751"/>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3617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40555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341697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4559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endParaRPr lang="en-GB"/>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Tree>
    <p:extLst>
      <p:ext uri="{BB962C8B-B14F-4D97-AF65-F5344CB8AC3E}">
        <p14:creationId xmlns:p14="http://schemas.microsoft.com/office/powerpoint/2010/main" val="141302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Tree>
    <p:extLst>
      <p:ext uri="{BB962C8B-B14F-4D97-AF65-F5344CB8AC3E}">
        <p14:creationId xmlns:p14="http://schemas.microsoft.com/office/powerpoint/2010/main" val="2481003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red-banner.jpg"/>
          <p:cNvPicPr>
            <a:picLocks noChangeAspect="1" noChangeArrowheads="1"/>
          </p:cNvPicPr>
          <p:nvPr userDrawn="1"/>
        </p:nvPicPr>
        <p:blipFill>
          <a:blip r:embed="rId13" cstate="print"/>
          <a:srcRect/>
          <a:stretch>
            <a:fillRect/>
          </a:stretch>
        </p:blipFill>
        <p:spPr bwMode="auto">
          <a:xfrm>
            <a:off x="0" y="1"/>
            <a:ext cx="12192000" cy="1361017"/>
          </a:xfrm>
          <a:prstGeom prst="rect">
            <a:avLst/>
          </a:prstGeom>
          <a:noFill/>
          <a:ln w="9525">
            <a:noFill/>
            <a:miter lim="800000"/>
            <a:headEnd/>
            <a:tailEnd/>
          </a:ln>
        </p:spPr>
      </p:pic>
      <p:sp>
        <p:nvSpPr>
          <p:cNvPr id="1027" name="Rectangle 2"/>
          <p:cNvSpPr>
            <a:spLocks noGrp="1" noChangeArrowheads="1"/>
          </p:cNvSpPr>
          <p:nvPr>
            <p:ph type="title"/>
          </p:nvPr>
        </p:nvSpPr>
        <p:spPr bwMode="auto">
          <a:xfrm>
            <a:off x="334433" y="260351"/>
            <a:ext cx="6527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 of presentation</a:t>
            </a:r>
          </a:p>
        </p:txBody>
      </p:sp>
      <p:sp>
        <p:nvSpPr>
          <p:cNvPr id="1028" name="Rectangle 3"/>
          <p:cNvSpPr>
            <a:spLocks noGrp="1" noChangeArrowheads="1"/>
          </p:cNvSpPr>
          <p:nvPr>
            <p:ph type="body" idx="1"/>
          </p:nvPr>
        </p:nvSpPr>
        <p:spPr bwMode="auto">
          <a:xfrm>
            <a:off x="334434" y="1892301"/>
            <a:ext cx="11523133" cy="44767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9" name="Picture 3" descr="I:\mydocs\Images\logos\sra-white-logo.png"/>
          <p:cNvPicPr>
            <a:picLocks noChangeAspect="1" noChangeArrowheads="1"/>
          </p:cNvPicPr>
          <p:nvPr userDrawn="1"/>
        </p:nvPicPr>
        <p:blipFill>
          <a:blip r:embed="rId14" cstate="print"/>
          <a:srcRect/>
          <a:stretch>
            <a:fillRect/>
          </a:stretch>
        </p:blipFill>
        <p:spPr bwMode="auto">
          <a:xfrm>
            <a:off x="9552517" y="234952"/>
            <a:ext cx="2207683" cy="882649"/>
          </a:xfrm>
          <a:prstGeom prst="rect">
            <a:avLst/>
          </a:prstGeom>
          <a:noFill/>
          <a:ln w="9525">
            <a:noFill/>
            <a:miter lim="800000"/>
            <a:headEnd/>
            <a:tailEnd/>
          </a:ln>
        </p:spPr>
      </p:pic>
      <p:sp>
        <p:nvSpPr>
          <p:cNvPr id="2" name="Slide Number Placeholder 1">
            <a:extLst>
              <a:ext uri="{FF2B5EF4-FFF2-40B4-BE49-F238E27FC236}">
                <a16:creationId xmlns:a16="http://schemas.microsoft.com/office/drawing/2014/main" id="{EE41A35C-E00E-4B04-97F8-B4BE76AEA5DA}"/>
              </a:ext>
            </a:extLst>
          </p:cNvPr>
          <p:cNvSpPr>
            <a:spLocks noGrp="1"/>
          </p:cNvSpPr>
          <p:nvPr>
            <p:ph type="sldNum" sz="quarter" idx="4"/>
          </p:nvPr>
        </p:nvSpPr>
        <p:spPr>
          <a:xfrm>
            <a:off x="8610600" y="6356351"/>
            <a:ext cx="2743200" cy="366183"/>
          </a:xfrm>
          <a:prstGeom prst="rect">
            <a:avLst/>
          </a:prstGeom>
        </p:spPr>
        <p:txBody>
          <a:bodyPr vert="horz" lIns="91440" tIns="45720" rIns="91440" bIns="45720" rtlCol="0" anchor="ctr"/>
          <a:lstStyle>
            <a:lvl1pPr algn="r">
              <a:defRPr sz="1600">
                <a:solidFill>
                  <a:schemeClr val="tx1">
                    <a:tint val="75000"/>
                  </a:schemeClr>
                </a:solidFill>
              </a:defRPr>
            </a:lvl1pPr>
          </a:lstStyle>
          <a:p>
            <a:fld id="{71556916-3026-4832-9292-F5DD05CE6D2D}" type="slidenum">
              <a:rPr lang="en-GB" smtClean="0"/>
              <a:t>‹#›</a:t>
            </a:fld>
            <a:endParaRPr lang="en-GB"/>
          </a:p>
        </p:txBody>
      </p:sp>
      <p:sp>
        <p:nvSpPr>
          <p:cNvPr id="4" name="TextBox 3">
            <a:extLst>
              <a:ext uri="{FF2B5EF4-FFF2-40B4-BE49-F238E27FC236}">
                <a16:creationId xmlns:a16="http://schemas.microsoft.com/office/drawing/2014/main" id="{404AE78C-52D4-1785-8979-8CFA0B698778}"/>
              </a:ext>
            </a:extLst>
          </p:cNvPr>
          <p:cNvSpPr txBox="1"/>
          <p:nvPr>
            <p:extLst>
              <p:ext uri="{1162E1C5-73C7-4A58-AE30-91384D911F3F}">
                <p184:classification xmlns:p184="http://schemas.microsoft.com/office/powerpoint/2018/4/main" val="hdr"/>
              </p:ext>
            </p:extLst>
          </p:nvPr>
        </p:nvSpPr>
        <p:spPr>
          <a:xfrm>
            <a:off x="5494338" y="63500"/>
            <a:ext cx="1241425" cy="167640"/>
          </a:xfrm>
          <a:prstGeom prst="rect">
            <a:avLst/>
          </a:prstGeom>
        </p:spPr>
        <p:txBody>
          <a:bodyPr horzOverflow="overflow" lIns="0" tIns="0" rIns="0" bIns="0">
            <a:spAutoFit/>
          </a:bodyPr>
          <a:lstStyle/>
          <a:p>
            <a:pPr algn="l"/>
            <a:r>
              <a:rPr lang="en-GB" sz="1100">
                <a:solidFill>
                  <a:srgbClr val="000000"/>
                </a:solidFill>
                <a:latin typeface="Arial" panose="020B0604020202020204" pitchFamily="34" charset="0"/>
                <a:cs typeface="Arial" panose="020B0604020202020204" pitchFamily="34" charset="0"/>
              </a:rPr>
              <a:t>Sensitivity: General</a:t>
            </a:r>
          </a:p>
        </p:txBody>
      </p:sp>
    </p:spTree>
    <p:extLst>
      <p:ext uri="{BB962C8B-B14F-4D97-AF65-F5344CB8AC3E}">
        <p14:creationId xmlns:p14="http://schemas.microsoft.com/office/powerpoint/2010/main" val="2115263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267">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4267">
          <a:solidFill>
            <a:schemeClr val="bg1"/>
          </a:solidFill>
          <a:latin typeface="Arial" charset="0"/>
          <a:ea typeface="ＭＳ Ｐゴシック" charset="0"/>
          <a:cs typeface="ＭＳ Ｐゴシック" charset="0"/>
        </a:defRPr>
      </a:lvl5pPr>
      <a:lvl6pPr marL="609585" algn="l" rtl="0" eaLnBrk="1" fontAlgn="base" hangingPunct="1">
        <a:spcBef>
          <a:spcPct val="0"/>
        </a:spcBef>
        <a:spcAft>
          <a:spcPct val="0"/>
        </a:spcAft>
        <a:defRPr sz="4267">
          <a:solidFill>
            <a:schemeClr val="tx2"/>
          </a:solidFill>
          <a:latin typeface="Arial" charset="0"/>
        </a:defRPr>
      </a:lvl6pPr>
      <a:lvl7pPr marL="1219170" algn="l" rtl="0" eaLnBrk="1" fontAlgn="base" hangingPunct="1">
        <a:spcBef>
          <a:spcPct val="0"/>
        </a:spcBef>
        <a:spcAft>
          <a:spcPct val="0"/>
        </a:spcAft>
        <a:defRPr sz="4267">
          <a:solidFill>
            <a:schemeClr val="tx2"/>
          </a:solidFill>
          <a:latin typeface="Arial" charset="0"/>
        </a:defRPr>
      </a:lvl7pPr>
      <a:lvl8pPr marL="1828754" algn="l" rtl="0" eaLnBrk="1" fontAlgn="base" hangingPunct="1">
        <a:spcBef>
          <a:spcPct val="0"/>
        </a:spcBef>
        <a:spcAft>
          <a:spcPct val="0"/>
        </a:spcAft>
        <a:defRPr sz="4267">
          <a:solidFill>
            <a:schemeClr val="tx2"/>
          </a:solidFill>
          <a:latin typeface="Arial" charset="0"/>
        </a:defRPr>
      </a:lvl8pPr>
      <a:lvl9pPr marL="2438339" algn="l" rtl="0" eaLnBrk="1" fontAlgn="base" hangingPunct="1">
        <a:spcBef>
          <a:spcPct val="0"/>
        </a:spcBef>
        <a:spcAft>
          <a:spcPct val="0"/>
        </a:spcAft>
        <a:defRPr sz="4267">
          <a:solidFill>
            <a:schemeClr val="tx2"/>
          </a:solidFill>
          <a:latin typeface="Arial" charset="0"/>
        </a:defRPr>
      </a:lvl9pPr>
    </p:titleStyle>
    <p:bodyStyle>
      <a:lvl1pPr marL="457189" indent="-457189" algn="l" rtl="0" eaLnBrk="1" fontAlgn="base" hangingPunct="1">
        <a:spcBef>
          <a:spcPct val="20000"/>
        </a:spcBef>
        <a:spcAft>
          <a:spcPct val="0"/>
        </a:spcAft>
        <a:buClr>
          <a:srgbClr val="9E1B34"/>
        </a:buClr>
        <a:buChar char="•"/>
        <a:defRPr sz="3733">
          <a:solidFill>
            <a:srgbClr val="262626"/>
          </a:solidFill>
          <a:latin typeface="+mn-lt"/>
          <a:ea typeface="ＭＳ Ｐゴシック" charset="0"/>
          <a:cs typeface="ＭＳ Ｐゴシック" charset="0"/>
        </a:defRPr>
      </a:lvl1pPr>
      <a:lvl2pPr marL="990575" indent="-380990" algn="l" rtl="0" eaLnBrk="1" fontAlgn="base" hangingPunct="1">
        <a:spcBef>
          <a:spcPct val="20000"/>
        </a:spcBef>
        <a:spcAft>
          <a:spcPct val="0"/>
        </a:spcAft>
        <a:buClr>
          <a:srgbClr val="9E1B34"/>
        </a:buClr>
        <a:buChar char="–"/>
        <a:defRPr sz="3200">
          <a:solidFill>
            <a:srgbClr val="262626"/>
          </a:solidFill>
          <a:latin typeface="+mn-lt"/>
          <a:ea typeface="ＭＳ Ｐゴシック" charset="0"/>
        </a:defRPr>
      </a:lvl2pPr>
      <a:lvl3pPr marL="1523962" indent="-304792" algn="l" rtl="0" eaLnBrk="1" fontAlgn="base" hangingPunct="1">
        <a:spcBef>
          <a:spcPct val="20000"/>
        </a:spcBef>
        <a:spcAft>
          <a:spcPct val="0"/>
        </a:spcAft>
        <a:buClr>
          <a:srgbClr val="9E1B34"/>
        </a:buClr>
        <a:buChar char="•"/>
        <a:defRPr sz="2667">
          <a:solidFill>
            <a:srgbClr val="262626"/>
          </a:solidFill>
          <a:latin typeface="+mn-lt"/>
          <a:ea typeface="ＭＳ Ｐゴシック" charset="0"/>
        </a:defRPr>
      </a:lvl3pPr>
      <a:lvl4pPr marL="2133547" indent="-304792"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743131" indent="-304792" algn="l" rtl="0" eaLnBrk="1" fontAlgn="base" hangingPunct="1">
        <a:spcBef>
          <a:spcPct val="20000"/>
        </a:spcBef>
        <a:spcAft>
          <a:spcPct val="0"/>
        </a:spcAft>
        <a:buClr>
          <a:srgbClr val="9E1B34"/>
        </a:buClr>
        <a:buChar char="»"/>
        <a:defRPr sz="2133">
          <a:solidFill>
            <a:srgbClr val="262626"/>
          </a:solidFill>
          <a:latin typeface="+mn-lt"/>
          <a:ea typeface="ＭＳ Ｐゴシック" charset="0"/>
        </a:defRPr>
      </a:lvl5pPr>
      <a:lvl6pPr marL="3352716" indent="-304792" algn="l" rtl="0" eaLnBrk="1" fontAlgn="base" hangingPunct="1">
        <a:spcBef>
          <a:spcPct val="20000"/>
        </a:spcBef>
        <a:spcAft>
          <a:spcPct val="0"/>
        </a:spcAft>
        <a:buClr>
          <a:srgbClr val="9E1B34"/>
        </a:buClr>
        <a:buChar char="»"/>
        <a:defRPr sz="2133">
          <a:solidFill>
            <a:schemeClr val="tx1"/>
          </a:solidFill>
          <a:latin typeface="+mn-lt"/>
        </a:defRPr>
      </a:lvl6pPr>
      <a:lvl7pPr marL="3962301" indent="-304792" algn="l" rtl="0" eaLnBrk="1" fontAlgn="base" hangingPunct="1">
        <a:spcBef>
          <a:spcPct val="20000"/>
        </a:spcBef>
        <a:spcAft>
          <a:spcPct val="0"/>
        </a:spcAft>
        <a:buClr>
          <a:srgbClr val="9E1B34"/>
        </a:buClr>
        <a:buChar char="»"/>
        <a:defRPr sz="2133">
          <a:solidFill>
            <a:schemeClr val="tx1"/>
          </a:solidFill>
          <a:latin typeface="+mn-lt"/>
        </a:defRPr>
      </a:lvl7pPr>
      <a:lvl8pPr marL="4571886" indent="-304792" algn="l" rtl="0" eaLnBrk="1" fontAlgn="base" hangingPunct="1">
        <a:spcBef>
          <a:spcPct val="20000"/>
        </a:spcBef>
        <a:spcAft>
          <a:spcPct val="0"/>
        </a:spcAft>
        <a:buClr>
          <a:srgbClr val="9E1B34"/>
        </a:buClr>
        <a:buChar char="»"/>
        <a:defRPr sz="2133">
          <a:solidFill>
            <a:schemeClr val="tx1"/>
          </a:solidFill>
          <a:latin typeface="+mn-lt"/>
        </a:defRPr>
      </a:lvl8pPr>
      <a:lvl9pPr marL="5181470" indent="-304792" algn="l" rtl="0" eaLnBrk="1" fontAlgn="base" hangingPunct="1">
        <a:spcBef>
          <a:spcPct val="20000"/>
        </a:spcBef>
        <a:spcAft>
          <a:spcPct val="0"/>
        </a:spcAft>
        <a:buClr>
          <a:srgbClr val="9E1B34"/>
        </a:buClr>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90E6C-B14A-457B-5B4D-B22D9EA02F07}"/>
              </a:ext>
            </a:extLst>
          </p:cNvPr>
          <p:cNvSpPr>
            <a:spLocks noGrp="1"/>
          </p:cNvSpPr>
          <p:nvPr>
            <p:ph type="ctrTitle"/>
          </p:nvPr>
        </p:nvSpPr>
        <p:spPr>
          <a:xfrm>
            <a:off x="1633007" y="1676400"/>
            <a:ext cx="8925984" cy="1470025"/>
          </a:xfrm>
        </p:spPr>
        <p:txBody>
          <a:bodyPr/>
          <a:lstStyle/>
          <a:p>
            <a:r>
              <a:rPr lang="en-GB" sz="3200" b="1" dirty="0"/>
              <a:t>Firm authorisation: </a:t>
            </a:r>
            <a:br>
              <a:rPr lang="en-GB" sz="3200" b="1" dirty="0"/>
            </a:br>
            <a:r>
              <a:rPr lang="en-GB" sz="3200" b="1" dirty="0"/>
              <a:t>how to prevent unintended loss</a:t>
            </a:r>
            <a:br>
              <a:rPr lang="en-GB" sz="3200" b="1" dirty="0"/>
            </a:br>
            <a:endParaRPr lang="en-GB" sz="3200" b="1" dirty="0"/>
          </a:p>
        </p:txBody>
      </p:sp>
      <p:sp>
        <p:nvSpPr>
          <p:cNvPr id="3" name="Subtitle 2">
            <a:extLst>
              <a:ext uri="{FF2B5EF4-FFF2-40B4-BE49-F238E27FC236}">
                <a16:creationId xmlns:a16="http://schemas.microsoft.com/office/drawing/2014/main" id="{0B892E1D-130B-B7D1-DC2B-C4784B541C37}"/>
              </a:ext>
            </a:extLst>
          </p:cNvPr>
          <p:cNvSpPr>
            <a:spLocks noGrp="1"/>
          </p:cNvSpPr>
          <p:nvPr>
            <p:ph type="subTitle" idx="1"/>
          </p:nvPr>
        </p:nvSpPr>
        <p:spPr>
          <a:xfrm>
            <a:off x="622125" y="3429000"/>
            <a:ext cx="10947747" cy="1752600"/>
          </a:xfrm>
        </p:spPr>
        <p:txBody>
          <a:bodyPr/>
          <a:lstStyle/>
          <a:p>
            <a:r>
              <a:rPr lang="en-GB" sz="2800" dirty="0"/>
              <a:t>Laura Barker, Head of Authorisation - Firms</a:t>
            </a:r>
          </a:p>
          <a:p>
            <a:r>
              <a:rPr lang="en-GB" sz="2800" dirty="0"/>
              <a:t>Shannon Heaney, Authorisation Technical Adviser</a:t>
            </a:r>
          </a:p>
          <a:p>
            <a:endParaRPr lang="en-GB" dirty="0"/>
          </a:p>
        </p:txBody>
      </p:sp>
    </p:spTree>
    <p:extLst>
      <p:ext uri="{BB962C8B-B14F-4D97-AF65-F5344CB8AC3E}">
        <p14:creationId xmlns:p14="http://schemas.microsoft.com/office/powerpoint/2010/main" val="3057091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8AEB7-F7AB-2FE2-D5B1-643AA9F43494}"/>
              </a:ext>
            </a:extLst>
          </p:cNvPr>
          <p:cNvSpPr>
            <a:spLocks noGrp="1"/>
          </p:cNvSpPr>
          <p:nvPr>
            <p:ph type="title"/>
          </p:nvPr>
        </p:nvSpPr>
        <p:spPr/>
        <p:txBody>
          <a:bodyPr/>
          <a:lstStyle/>
          <a:p>
            <a:r>
              <a:rPr lang="en-GB" dirty="0"/>
              <a:t>Introduction</a:t>
            </a:r>
          </a:p>
        </p:txBody>
      </p:sp>
      <p:sp>
        <p:nvSpPr>
          <p:cNvPr id="4" name="TextBox 3">
            <a:extLst>
              <a:ext uri="{FF2B5EF4-FFF2-40B4-BE49-F238E27FC236}">
                <a16:creationId xmlns:a16="http://schemas.microsoft.com/office/drawing/2014/main" id="{5B59FE25-7087-0F38-1434-C70C597D70F1}"/>
              </a:ext>
            </a:extLst>
          </p:cNvPr>
          <p:cNvSpPr txBox="1"/>
          <p:nvPr/>
        </p:nvSpPr>
        <p:spPr>
          <a:xfrm>
            <a:off x="549548" y="1647722"/>
            <a:ext cx="11092904" cy="4832092"/>
          </a:xfrm>
          <a:prstGeom prst="rect">
            <a:avLst/>
          </a:prstGeom>
          <a:noFill/>
        </p:spPr>
        <p:txBody>
          <a:bodyPr wrap="square" rtlCol="0">
            <a:spAutoFit/>
          </a:bodyPr>
          <a:lstStyle/>
          <a:p>
            <a:pPr fontAlgn="base"/>
            <a:r>
              <a:rPr lang="en-US" sz="2200" b="1" dirty="0">
                <a:solidFill>
                  <a:srgbClr val="B10035"/>
                </a:solidFill>
              </a:rPr>
              <a:t>Importance of authorisation</a:t>
            </a:r>
            <a:r>
              <a:rPr lang="en-US" sz="2200" dirty="0">
                <a:solidFill>
                  <a:srgbClr val="B10035"/>
                </a:solidFill>
              </a:rPr>
              <a:t>​</a:t>
            </a:r>
          </a:p>
          <a:p>
            <a:pPr fontAlgn="base"/>
            <a:r>
              <a:rPr lang="en-GB" sz="2200" dirty="0"/>
              <a:t>Authorisation lets firms legally provide </a:t>
            </a:r>
            <a:r>
              <a:rPr lang="en-US" sz="2200" dirty="0"/>
              <a:t>reserved </a:t>
            </a:r>
            <a:r>
              <a:rPr lang="en-GB" sz="2200" dirty="0"/>
              <a:t>legal </a:t>
            </a:r>
            <a:r>
              <a:rPr lang="en-US" sz="2200" dirty="0"/>
              <a:t>activities </a:t>
            </a:r>
            <a:r>
              <a:rPr lang="en-GB" sz="2200" dirty="0"/>
              <a:t>in England and Wales</a:t>
            </a:r>
            <a:r>
              <a:rPr lang="en-US" sz="2200" dirty="0"/>
              <a:t>, ensuring compliance and legitimacy.​</a:t>
            </a:r>
          </a:p>
          <a:p>
            <a:pPr fontAlgn="base"/>
            <a:endParaRPr lang="en-US" sz="2200" dirty="0">
              <a:solidFill>
                <a:srgbClr val="B10035"/>
              </a:solidFill>
            </a:endParaRPr>
          </a:p>
          <a:p>
            <a:pPr fontAlgn="base"/>
            <a:r>
              <a:rPr lang="en-US" sz="2200" b="1" dirty="0">
                <a:solidFill>
                  <a:srgbClr val="B10035"/>
                </a:solidFill>
              </a:rPr>
              <a:t>Consequences of losing authorisation</a:t>
            </a:r>
            <a:r>
              <a:rPr lang="en-US" sz="2200" dirty="0"/>
              <a:t>​</a:t>
            </a:r>
          </a:p>
          <a:p>
            <a:pPr fontAlgn="base"/>
            <a:r>
              <a:rPr lang="en-US" sz="2200" dirty="0"/>
              <a:t>Losing authorisation stops firms from being able to provide legal services, which can harm their reputation and operations.​</a:t>
            </a:r>
          </a:p>
          <a:p>
            <a:pPr fontAlgn="base"/>
            <a:endParaRPr lang="en-US" sz="2200" dirty="0"/>
          </a:p>
          <a:p>
            <a:pPr fontAlgn="base"/>
            <a:r>
              <a:rPr lang="en-US" sz="2200" b="1" dirty="0">
                <a:solidFill>
                  <a:srgbClr val="B10035"/>
                </a:solidFill>
              </a:rPr>
              <a:t>Legal regulations</a:t>
            </a:r>
            <a:r>
              <a:rPr lang="en-US" sz="2200" dirty="0">
                <a:solidFill>
                  <a:srgbClr val="B10035"/>
                </a:solidFill>
              </a:rPr>
              <a:t>​</a:t>
            </a:r>
          </a:p>
          <a:p>
            <a:pPr fontAlgn="base"/>
            <a:r>
              <a:rPr lang="en-US" sz="2200" dirty="0"/>
              <a:t>The Legal Services Act 2007 defines automatic loss conditions, with no discretion allowed by us.​</a:t>
            </a:r>
          </a:p>
          <a:p>
            <a:pPr fontAlgn="base"/>
            <a:endParaRPr lang="en-US" sz="2200" dirty="0"/>
          </a:p>
          <a:p>
            <a:pPr fontAlgn="base"/>
            <a:r>
              <a:rPr lang="en-US" sz="2200" b="1" dirty="0">
                <a:solidFill>
                  <a:srgbClr val="B10035"/>
                </a:solidFill>
              </a:rPr>
              <a:t>Maintaining compliance</a:t>
            </a:r>
            <a:r>
              <a:rPr lang="en-US" sz="2200" dirty="0">
                <a:solidFill>
                  <a:srgbClr val="B10035"/>
                </a:solidFill>
              </a:rPr>
              <a:t>​</a:t>
            </a:r>
          </a:p>
          <a:p>
            <a:pPr fontAlgn="base"/>
            <a:r>
              <a:rPr lang="en-US" sz="2200" dirty="0"/>
              <a:t>Understanding triggers and timelines helps firms avoid unintended loss of authorisation.</a:t>
            </a:r>
          </a:p>
        </p:txBody>
      </p:sp>
    </p:spTree>
    <p:extLst>
      <p:ext uri="{BB962C8B-B14F-4D97-AF65-F5344CB8AC3E}">
        <p14:creationId xmlns:p14="http://schemas.microsoft.com/office/powerpoint/2010/main" val="3986352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C3A29-3B79-ED43-BFFC-7069039855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8943E-7172-DA61-C1F2-4F0CFDBFD0C8}"/>
              </a:ext>
            </a:extLst>
          </p:cNvPr>
          <p:cNvSpPr>
            <a:spLocks noGrp="1"/>
          </p:cNvSpPr>
          <p:nvPr>
            <p:ph type="title"/>
          </p:nvPr>
        </p:nvSpPr>
        <p:spPr>
          <a:xfrm>
            <a:off x="334433" y="260351"/>
            <a:ext cx="7720996" cy="1143000"/>
          </a:xfrm>
        </p:spPr>
        <p:txBody>
          <a:bodyPr/>
          <a:lstStyle/>
          <a:p>
            <a:r>
              <a:rPr lang="en-GB" dirty="0"/>
              <a:t>Definitions</a:t>
            </a:r>
          </a:p>
        </p:txBody>
      </p:sp>
      <p:sp>
        <p:nvSpPr>
          <p:cNvPr id="11" name="Rectangle 7">
            <a:extLst>
              <a:ext uri="{FF2B5EF4-FFF2-40B4-BE49-F238E27FC236}">
                <a16:creationId xmlns:a16="http://schemas.microsoft.com/office/drawing/2014/main" id="{D4B6881B-FDA1-BA8B-C23F-847630BD2D92}"/>
              </a:ext>
            </a:extLst>
          </p:cNvPr>
          <p:cNvSpPr>
            <a:spLocks noChangeArrowheads="1"/>
          </p:cNvSpPr>
          <p:nvPr/>
        </p:nvSpPr>
        <p:spPr bwMode="auto">
          <a:xfrm>
            <a:off x="334433" y="1972502"/>
            <a:ext cx="11178687" cy="5115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B10035"/>
                </a:solidFill>
                <a:effectLst/>
              </a:rPr>
              <a:t>Manager</a:t>
            </a:r>
          </a:p>
          <a:p>
            <a:pPr marL="285750" lvl="0" indent="-285750">
              <a:buFont typeface="Arial" panose="020B0604020202020204" pitchFamily="34" charset="0"/>
              <a:buChar char="•"/>
            </a:pPr>
            <a:endParaRPr lang="en-GB" sz="2000" dirty="0"/>
          </a:p>
          <a:p>
            <a:pPr marL="456565" indent="-456565" fontAlgn="base">
              <a:spcBef>
                <a:spcPct val="20000"/>
              </a:spcBef>
              <a:spcAft>
                <a:spcPct val="0"/>
              </a:spcAft>
              <a:buClr>
                <a:srgbClr val="9E1B34"/>
              </a:buClr>
              <a:buFont typeface="Arial" panose="020B0604020202020204" pitchFamily="34" charset="0"/>
              <a:buChar char="•"/>
            </a:pPr>
            <a:r>
              <a:rPr lang="en-GB" sz="2200" dirty="0">
                <a:ea typeface="ＭＳ Ｐゴシック"/>
              </a:rPr>
              <a:t>A director of a company</a:t>
            </a:r>
          </a:p>
          <a:p>
            <a:pPr marL="456565" indent="-456565" fontAlgn="base">
              <a:spcBef>
                <a:spcPct val="20000"/>
              </a:spcBef>
              <a:spcAft>
                <a:spcPct val="0"/>
              </a:spcAft>
              <a:buClr>
                <a:srgbClr val="9E1B34"/>
              </a:buClr>
              <a:buFont typeface="Arial" panose="020B0604020202020204" pitchFamily="34" charset="0"/>
              <a:buChar char="•"/>
            </a:pPr>
            <a:r>
              <a:rPr lang="en-GB" sz="2200" dirty="0">
                <a:ea typeface="ＭＳ Ｐゴシック"/>
              </a:rPr>
              <a:t>A member of a UK LLP</a:t>
            </a:r>
          </a:p>
          <a:p>
            <a:pPr marL="456565" indent="-456565" fontAlgn="base">
              <a:spcBef>
                <a:spcPct val="20000"/>
              </a:spcBef>
              <a:spcAft>
                <a:spcPct val="0"/>
              </a:spcAft>
              <a:buClr>
                <a:srgbClr val="9E1B34"/>
              </a:buClr>
              <a:buFont typeface="Arial" panose="020B0604020202020204" pitchFamily="34" charset="0"/>
              <a:buChar char="•"/>
            </a:pPr>
            <a:r>
              <a:rPr lang="en-GB" sz="2200" dirty="0">
                <a:ea typeface="ＭＳ Ｐゴシック"/>
              </a:rPr>
              <a:t>A partner of a partnership that is not a body corporate</a:t>
            </a:r>
          </a:p>
          <a:p>
            <a:pPr marL="456565" indent="-456565" fontAlgn="base">
              <a:spcBef>
                <a:spcPct val="20000"/>
              </a:spcBef>
              <a:spcAft>
                <a:spcPct val="0"/>
              </a:spcAft>
              <a:buClr>
                <a:srgbClr val="9E1B34"/>
              </a:buClr>
              <a:buFont typeface="Arial" panose="020B0604020202020204" pitchFamily="34" charset="0"/>
              <a:buChar char="•"/>
            </a:pPr>
            <a:r>
              <a:rPr lang="en-GB" sz="2200" dirty="0">
                <a:ea typeface="ＭＳ Ｐゴシック"/>
              </a:rPr>
              <a:t>For any other body, a member of its governing body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B10035"/>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B10035"/>
                </a:solidFill>
                <a:effectLst/>
              </a:rPr>
              <a:t>Interest holder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chemeClr val="tx1"/>
              </a:solidFill>
              <a:effectLst/>
            </a:endParaRPr>
          </a:p>
          <a:p>
            <a:pPr marL="456565" lvl="0" indent="-456565" fontAlgn="base">
              <a:spcBef>
                <a:spcPct val="20000"/>
              </a:spcBef>
              <a:spcAft>
                <a:spcPct val="0"/>
              </a:spcAft>
              <a:buClr>
                <a:srgbClr val="9E1B34"/>
              </a:buClr>
              <a:buFont typeface="Arial" panose="020B0604020202020204" pitchFamily="34" charset="0"/>
              <a:buChar char="•"/>
            </a:pPr>
            <a:r>
              <a:rPr lang="en-GB" sz="2200" dirty="0">
                <a:ea typeface="ＭＳ Ｐゴシック"/>
              </a:rPr>
              <a:t>Someone who holds shares in a body, or</a:t>
            </a:r>
          </a:p>
          <a:p>
            <a:pPr marL="456565" lvl="0" indent="-456565" fontAlgn="base">
              <a:spcBef>
                <a:spcPct val="20000"/>
              </a:spcBef>
              <a:spcAft>
                <a:spcPct val="0"/>
              </a:spcAft>
              <a:buClr>
                <a:srgbClr val="9E1B34"/>
              </a:buClr>
              <a:buFont typeface="Arial" panose="020B0604020202020204" pitchFamily="34" charset="0"/>
              <a:buChar char="•"/>
            </a:pPr>
            <a:r>
              <a:rPr lang="en-GB" sz="2200" dirty="0">
                <a:ea typeface="ＭＳ Ｐゴシック"/>
              </a:rPr>
              <a:t>Someone who is entitled to exercise, or control the exercise of, voting rights in a body</a:t>
            </a:r>
          </a:p>
          <a:p>
            <a:pPr marL="0" marR="0" lvl="0" indent="0" algn="l" defTabSz="914400" rtl="0" eaLnBrk="0" fontAlgn="base" latinLnBrk="0" hangingPunct="0">
              <a:lnSpc>
                <a:spcPct val="100000"/>
              </a:lnSpc>
              <a:spcBef>
                <a:spcPct val="0"/>
              </a:spcBef>
              <a:spcAft>
                <a:spcPct val="0"/>
              </a:spcAft>
              <a:buClrTx/>
              <a:buSzTx/>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151BCD9C-B367-52B8-AD4F-F4B698DD11F0}"/>
              </a:ext>
            </a:extLst>
          </p:cNvPr>
          <p:cNvSpPr txBox="1"/>
          <p:nvPr/>
        </p:nvSpPr>
        <p:spPr>
          <a:xfrm>
            <a:off x="334433" y="1487871"/>
            <a:ext cx="10935582" cy="400110"/>
          </a:xfrm>
          <a:prstGeom prst="rect">
            <a:avLst/>
          </a:prstGeom>
          <a:noFill/>
        </p:spPr>
        <p:txBody>
          <a:bodyPr wrap="square">
            <a:spAutoFit/>
          </a:bodyPr>
          <a:lstStyle/>
          <a:p>
            <a:r>
              <a:rPr lang="en-GB" sz="2000" dirty="0"/>
              <a:t>A firm's authorisation status can be affected by changes to its </a:t>
            </a:r>
            <a:r>
              <a:rPr lang="en-GB" sz="2000" dirty="0">
                <a:solidFill>
                  <a:srgbClr val="B10035"/>
                </a:solidFill>
              </a:rPr>
              <a:t>managers</a:t>
            </a:r>
            <a:r>
              <a:rPr lang="en-GB" sz="2000" dirty="0"/>
              <a:t> or </a:t>
            </a:r>
            <a:r>
              <a:rPr lang="en-GB" sz="2000" dirty="0">
                <a:solidFill>
                  <a:srgbClr val="B10035"/>
                </a:solidFill>
              </a:rPr>
              <a:t>interest holders.</a:t>
            </a:r>
          </a:p>
        </p:txBody>
      </p:sp>
    </p:spTree>
    <p:extLst>
      <p:ext uri="{BB962C8B-B14F-4D97-AF65-F5344CB8AC3E}">
        <p14:creationId xmlns:p14="http://schemas.microsoft.com/office/powerpoint/2010/main" val="515899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CAF7F-06CD-059A-48F0-0936B19A1E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52FFC5-AE91-A5FC-C528-518C8711BA3B}"/>
              </a:ext>
            </a:extLst>
          </p:cNvPr>
          <p:cNvSpPr>
            <a:spLocks noGrp="1"/>
          </p:cNvSpPr>
          <p:nvPr>
            <p:ph type="title"/>
          </p:nvPr>
        </p:nvSpPr>
        <p:spPr>
          <a:xfrm>
            <a:off x="334433" y="260351"/>
            <a:ext cx="7720996" cy="1143000"/>
          </a:xfrm>
        </p:spPr>
        <p:txBody>
          <a:bodyPr/>
          <a:lstStyle/>
          <a:p>
            <a:r>
              <a:rPr lang="en-GB" dirty="0"/>
              <a:t>The Legal Services Act 2007</a:t>
            </a:r>
          </a:p>
        </p:txBody>
      </p:sp>
      <p:sp>
        <p:nvSpPr>
          <p:cNvPr id="11" name="Rectangle 7">
            <a:extLst>
              <a:ext uri="{FF2B5EF4-FFF2-40B4-BE49-F238E27FC236}">
                <a16:creationId xmlns:a16="http://schemas.microsoft.com/office/drawing/2014/main" id="{6F3A00DB-C5BA-F61A-B021-0897253A175C}"/>
              </a:ext>
            </a:extLst>
          </p:cNvPr>
          <p:cNvSpPr>
            <a:spLocks noChangeArrowheads="1"/>
          </p:cNvSpPr>
          <p:nvPr/>
        </p:nvSpPr>
        <p:spPr bwMode="auto">
          <a:xfrm>
            <a:off x="506656" y="1629815"/>
            <a:ext cx="11178687" cy="4561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B10035"/>
                </a:solidFill>
                <a:effectLst/>
              </a:rPr>
              <a:t>Section 18 of the Legal Services Act 2007</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rgbClr val="B10035"/>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B10035"/>
                </a:solidFill>
                <a:effectLst/>
              </a:rPr>
              <a:t>Recognised </a:t>
            </a:r>
            <a:r>
              <a:rPr lang="en-US" altLang="en-US" sz="2400" b="1" dirty="0">
                <a:solidFill>
                  <a:srgbClr val="B10035"/>
                </a:solidFill>
              </a:rPr>
              <a:t>b</a:t>
            </a:r>
            <a:r>
              <a:rPr kumimoji="0" lang="en-US" altLang="en-US" sz="2400" b="1" i="0" u="none" strike="noStrike" cap="none" normalizeH="0" baseline="0" dirty="0">
                <a:ln>
                  <a:noFill/>
                </a:ln>
                <a:solidFill>
                  <a:srgbClr val="B10035"/>
                </a:solidFill>
                <a:effectLst/>
              </a:rPr>
              <a:t>odies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chemeClr val="tx1"/>
              </a:solidFill>
              <a:effectLst/>
            </a:endParaRPr>
          </a:p>
          <a:p>
            <a:pPr marL="456565" marR="0" lvl="0" indent="-456565" defTabSz="914400" fontAlgn="base" latinLnBrk="0">
              <a:lnSpc>
                <a:spcPct val="100000"/>
              </a:lnSpc>
              <a:spcBef>
                <a:spcPct val="20000"/>
              </a:spcBef>
              <a:spcAft>
                <a:spcPct val="0"/>
              </a:spcAft>
              <a:buClr>
                <a:srgbClr val="9E1B34"/>
              </a:buClr>
              <a:buSzTx/>
              <a:buFont typeface="Arial" panose="020B0604020202020204" pitchFamily="34" charset="0"/>
              <a:buChar char="•"/>
              <a:tabLst/>
            </a:pPr>
            <a:r>
              <a:rPr lang="en-US" altLang="en-US" sz="2400" dirty="0">
                <a:ea typeface="ＭＳ Ｐゴシック"/>
              </a:rPr>
              <a:t>A recognised body must have only legally qualified managers and interest holders. </a:t>
            </a:r>
          </a:p>
          <a:p>
            <a:pPr marL="456565" marR="0" lvl="0" indent="-456565" defTabSz="914400" fontAlgn="base" latinLnBrk="0">
              <a:lnSpc>
                <a:spcPct val="100000"/>
              </a:lnSpc>
              <a:spcBef>
                <a:spcPct val="20000"/>
              </a:spcBef>
              <a:spcAft>
                <a:spcPct val="0"/>
              </a:spcAft>
              <a:buClr>
                <a:srgbClr val="9E1B34"/>
              </a:buClr>
              <a:buSzTx/>
              <a:buFont typeface="Arial" panose="020B0604020202020204" pitchFamily="34" charset="0"/>
              <a:buChar char="•"/>
              <a:tabLst/>
            </a:pPr>
            <a:r>
              <a:rPr lang="en-US" altLang="en-US" sz="2400" dirty="0">
                <a:ea typeface="ＭＳ Ｐゴシック"/>
              </a:rPr>
              <a:t>If it acquires a non-legally qualified manager or interest holder, it becomes licensable. </a:t>
            </a:r>
          </a:p>
          <a:p>
            <a:pPr marL="456565" marR="0" lvl="0" indent="-456565" defTabSz="914400" fontAlgn="base" latinLnBrk="0">
              <a:lnSpc>
                <a:spcPct val="100000"/>
              </a:lnSpc>
              <a:spcBef>
                <a:spcPct val="20000"/>
              </a:spcBef>
              <a:spcAft>
                <a:spcPct val="0"/>
              </a:spcAft>
              <a:buClr>
                <a:srgbClr val="9E1B34"/>
              </a:buClr>
              <a:buSzTx/>
              <a:buFont typeface="Arial" panose="020B0604020202020204" pitchFamily="34" charset="0"/>
              <a:buChar char="•"/>
              <a:tabLst/>
            </a:pPr>
            <a:r>
              <a:rPr lang="en-US" altLang="en-US" sz="2400" dirty="0">
                <a:ea typeface="ＭＳ Ｐゴシック"/>
              </a:rPr>
              <a:t>If it remains licensable for 90 days, it automatically ceases to be authorised under section 18(3) of the LSA.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0500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DEC97-7254-CBE2-BFBA-AF473C3B5AA9}"/>
              </a:ext>
            </a:extLst>
          </p:cNvPr>
          <p:cNvSpPr>
            <a:spLocks noGrp="1"/>
          </p:cNvSpPr>
          <p:nvPr>
            <p:ph type="title"/>
          </p:nvPr>
        </p:nvSpPr>
        <p:spPr>
          <a:xfrm>
            <a:off x="334433" y="260351"/>
            <a:ext cx="7720996" cy="1143000"/>
          </a:xfrm>
        </p:spPr>
        <p:txBody>
          <a:bodyPr/>
          <a:lstStyle/>
          <a:p>
            <a:r>
              <a:rPr lang="en-GB" dirty="0"/>
              <a:t>The Legal Services Act 2007</a:t>
            </a:r>
          </a:p>
        </p:txBody>
      </p:sp>
      <p:sp>
        <p:nvSpPr>
          <p:cNvPr id="11" name="Rectangle 7">
            <a:extLst>
              <a:ext uri="{FF2B5EF4-FFF2-40B4-BE49-F238E27FC236}">
                <a16:creationId xmlns:a16="http://schemas.microsoft.com/office/drawing/2014/main" id="{6EC31089-E9F8-BFB6-121B-B758FFF4B154}"/>
              </a:ext>
            </a:extLst>
          </p:cNvPr>
          <p:cNvSpPr>
            <a:spLocks noChangeArrowheads="1"/>
          </p:cNvSpPr>
          <p:nvPr/>
        </p:nvSpPr>
        <p:spPr bwMode="auto">
          <a:xfrm>
            <a:off x="506656" y="1751580"/>
            <a:ext cx="11178687" cy="4431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B10035"/>
                </a:solidFill>
                <a:effectLst/>
              </a:rPr>
              <a:t>Licensed bodies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chemeClr val="tx1"/>
              </a:solidFill>
              <a:effectLst/>
            </a:endParaRPr>
          </a:p>
          <a:p>
            <a:pPr marL="456565" marR="0" lvl="0" indent="-456565" defTabSz="914400" fontAlgn="base" latinLnBrk="0">
              <a:lnSpc>
                <a:spcPct val="100000"/>
              </a:lnSpc>
              <a:spcBef>
                <a:spcPct val="20000"/>
              </a:spcBef>
              <a:spcAft>
                <a:spcPct val="0"/>
              </a:spcAft>
              <a:buClr>
                <a:srgbClr val="9E1B34"/>
              </a:buClr>
              <a:buSzTx/>
              <a:buFontTx/>
              <a:buChar char="•"/>
              <a:tabLst/>
            </a:pPr>
            <a:r>
              <a:rPr lang="en-US" altLang="en-US" sz="2400" dirty="0">
                <a:ea typeface="ＭＳ Ｐゴシック"/>
              </a:rPr>
              <a:t>A licensed body must have:</a:t>
            </a:r>
          </a:p>
          <a:p>
            <a:pPr marL="990575" lvl="1" indent="-380990" fontAlgn="base">
              <a:spcBef>
                <a:spcPct val="20000"/>
              </a:spcBef>
              <a:spcAft>
                <a:spcPct val="0"/>
              </a:spcAft>
              <a:buClr>
                <a:srgbClr val="9E1B34"/>
              </a:buClr>
              <a:buFont typeface="Courier New" panose="02070309020205020404" pitchFamily="49" charset="0"/>
              <a:buChar char="o"/>
            </a:pPr>
            <a:r>
              <a:rPr lang="en-US" altLang="en-US" sz="2400" dirty="0">
                <a:ea typeface="ＭＳ Ｐゴシック" pitchFamily="34" charset="-128"/>
              </a:rPr>
              <a:t>at least one manager or interest holder who is a non-authorised person, or </a:t>
            </a:r>
          </a:p>
          <a:p>
            <a:pPr marL="990575" lvl="1" indent="-380990" fontAlgn="base">
              <a:spcBef>
                <a:spcPct val="20000"/>
              </a:spcBef>
              <a:spcAft>
                <a:spcPct val="0"/>
              </a:spcAft>
              <a:buClr>
                <a:srgbClr val="9E1B34"/>
              </a:buClr>
              <a:buFont typeface="Courier New" panose="02070309020205020404" pitchFamily="49" charset="0"/>
              <a:buChar char="o"/>
            </a:pPr>
            <a:r>
              <a:rPr lang="en-US" altLang="en-US" sz="2400" dirty="0">
                <a:ea typeface="ＭＳ Ｐゴシック" pitchFamily="34" charset="-128"/>
              </a:rPr>
              <a:t>a manager or interest holder that is an authorised body, in which non-authorised persons hold 10% or more of the voting rights. </a:t>
            </a:r>
          </a:p>
          <a:p>
            <a:pPr marL="456565" marR="0" lvl="0" indent="-456565" defTabSz="914400" fontAlgn="base" latinLnBrk="0">
              <a:lnSpc>
                <a:spcPct val="100000"/>
              </a:lnSpc>
              <a:spcBef>
                <a:spcPct val="20000"/>
              </a:spcBef>
              <a:spcAft>
                <a:spcPct val="0"/>
              </a:spcAft>
              <a:buClr>
                <a:srgbClr val="9E1B34"/>
              </a:buClr>
              <a:buSzTx/>
              <a:buFontTx/>
              <a:buChar char="•"/>
              <a:tabLst/>
            </a:pPr>
            <a:r>
              <a:rPr lang="en-US" altLang="en-US" sz="2400" dirty="0">
                <a:ea typeface="ＭＳ Ｐゴシック"/>
              </a:rPr>
              <a:t>If it ceases to meet either of these conditions, it is no longer licensable. </a:t>
            </a:r>
          </a:p>
          <a:p>
            <a:pPr marL="456565" marR="0" lvl="0" indent="-456565" defTabSz="914400" fontAlgn="base" latinLnBrk="0">
              <a:lnSpc>
                <a:spcPct val="100000"/>
              </a:lnSpc>
              <a:spcBef>
                <a:spcPct val="20000"/>
              </a:spcBef>
              <a:spcAft>
                <a:spcPct val="0"/>
              </a:spcAft>
              <a:buClr>
                <a:srgbClr val="9E1B34"/>
              </a:buClr>
              <a:buSzTx/>
              <a:buFontTx/>
              <a:buChar char="•"/>
              <a:tabLst/>
            </a:pPr>
            <a:r>
              <a:rPr lang="en-US" altLang="en-US" sz="2400" dirty="0">
                <a:ea typeface="ＭＳ Ｐゴシック"/>
              </a:rPr>
              <a:t>If it remains non-licensable for 90 days, it automatically loses authorisation under section 18(6) of the LSA.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84941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20C28-FCB2-BE00-C7D8-0793B206DFC0}"/>
              </a:ext>
            </a:extLst>
          </p:cNvPr>
          <p:cNvSpPr>
            <a:spLocks noGrp="1"/>
          </p:cNvSpPr>
          <p:nvPr>
            <p:ph type="title"/>
          </p:nvPr>
        </p:nvSpPr>
        <p:spPr>
          <a:xfrm>
            <a:off x="334433" y="260351"/>
            <a:ext cx="6527800" cy="1143000"/>
          </a:xfrm>
        </p:spPr>
        <p:txBody>
          <a:bodyPr wrap="square" anchor="ctr">
            <a:normAutofit/>
          </a:bodyPr>
          <a:lstStyle/>
          <a:p>
            <a:r>
              <a:rPr lang="en-GB" dirty="0"/>
              <a:t>Scenarios</a:t>
            </a:r>
          </a:p>
        </p:txBody>
      </p:sp>
      <p:sp>
        <p:nvSpPr>
          <p:cNvPr id="3" name="Content Placeholder 2">
            <a:extLst>
              <a:ext uri="{FF2B5EF4-FFF2-40B4-BE49-F238E27FC236}">
                <a16:creationId xmlns:a16="http://schemas.microsoft.com/office/drawing/2014/main" id="{411EB3AD-937C-5699-51C4-45C290A65E9D}"/>
              </a:ext>
            </a:extLst>
          </p:cNvPr>
          <p:cNvSpPr>
            <a:spLocks noGrp="1"/>
          </p:cNvSpPr>
          <p:nvPr>
            <p:ph sz="half" idx="1"/>
          </p:nvPr>
        </p:nvSpPr>
        <p:spPr>
          <a:xfrm>
            <a:off x="435429" y="1679085"/>
            <a:ext cx="11013360" cy="4476751"/>
          </a:xfrm>
        </p:spPr>
        <p:txBody>
          <a:bodyPr wrap="square" anchor="t">
            <a:normAutofit fontScale="25000" lnSpcReduction="20000"/>
          </a:bodyPr>
          <a:lstStyle/>
          <a:p>
            <a:pPr marL="0" indent="0">
              <a:lnSpc>
                <a:spcPct val="90000"/>
              </a:lnSpc>
              <a:buNone/>
            </a:pPr>
            <a:r>
              <a:rPr lang="en-GB" sz="9600" b="1" kern="1200" dirty="0">
                <a:solidFill>
                  <a:srgbClr val="B10035"/>
                </a:solidFill>
              </a:rPr>
              <a:t>Scenario 1 – Recognised body</a:t>
            </a:r>
          </a:p>
          <a:p>
            <a:pPr marL="0" indent="0">
              <a:lnSpc>
                <a:spcPct val="90000"/>
              </a:lnSpc>
              <a:buNone/>
            </a:pPr>
            <a:endParaRPr lang="en-GB" sz="9600" b="1" kern="1200" dirty="0">
              <a:solidFill>
                <a:srgbClr val="B10035"/>
              </a:solidFill>
            </a:endParaRPr>
          </a:p>
          <a:p>
            <a:pPr marL="456565" indent="-456565">
              <a:lnSpc>
                <a:spcPct val="120000"/>
              </a:lnSpc>
              <a:buFont typeface="Arial" panose="020B0604020202020204" pitchFamily="34" charset="0"/>
              <a:buChar char="•"/>
            </a:pPr>
            <a:r>
              <a:rPr lang="en-GB" sz="9600" kern="1200" dirty="0">
                <a:solidFill>
                  <a:schemeClr val="tx1"/>
                </a:solidFill>
                <a:ea typeface="ＭＳ Ｐゴシック"/>
                <a:cs typeface="+mn-cs"/>
              </a:rPr>
              <a:t>Sue, Grabbit &amp; Co appoint a non-authorised person as a 'salaried partner’.</a:t>
            </a:r>
          </a:p>
          <a:p>
            <a:pPr marL="456565" indent="-456565">
              <a:lnSpc>
                <a:spcPct val="120000"/>
              </a:lnSpc>
              <a:buFont typeface="Arial" panose="020B0604020202020204" pitchFamily="34" charset="0"/>
              <a:buChar char="•"/>
            </a:pPr>
            <a:r>
              <a:rPr lang="en-GB" sz="9600" kern="1200" dirty="0">
                <a:solidFill>
                  <a:schemeClr val="tx1"/>
                </a:solidFill>
                <a:ea typeface="ＭＳ Ｐゴシック"/>
                <a:cs typeface="+mn-cs"/>
              </a:rPr>
              <a:t>Their COLP considers this is okay as he is not an equity partner and decide they do not need to take any action.</a:t>
            </a:r>
          </a:p>
          <a:p>
            <a:pPr marL="456565" indent="-456565">
              <a:lnSpc>
                <a:spcPct val="120000"/>
              </a:lnSpc>
              <a:buFont typeface="Arial" panose="020B0604020202020204" pitchFamily="34" charset="0"/>
              <a:buChar char="•"/>
            </a:pPr>
            <a:r>
              <a:rPr lang="en-GB" sz="9600" kern="1200" dirty="0">
                <a:solidFill>
                  <a:schemeClr val="tx1"/>
                </a:solidFill>
                <a:ea typeface="ＭＳ Ｐゴシック"/>
                <a:cs typeface="+mn-cs"/>
              </a:rPr>
              <a:t>Sue, Grabbit &amp; Co loses authorisation, and this is only discovered three years later when an unrelated application is considered by our Authorisation team.</a:t>
            </a:r>
          </a:p>
          <a:p>
            <a:pPr marL="0">
              <a:lnSpc>
                <a:spcPct val="90000"/>
              </a:lnSpc>
            </a:pPr>
            <a:endParaRPr lang="en-GB" sz="9600" kern="1200" dirty="0"/>
          </a:p>
          <a:p>
            <a:pPr marL="0" indent="0">
              <a:lnSpc>
                <a:spcPct val="90000"/>
              </a:lnSpc>
              <a:buNone/>
            </a:pPr>
            <a:r>
              <a:rPr lang="en-GB" sz="8000" b="1" kern="1200" dirty="0">
                <a:solidFill>
                  <a:srgbClr val="B10035"/>
                </a:solidFill>
              </a:rPr>
              <a:t>Why was authorisation lost? </a:t>
            </a:r>
          </a:p>
          <a:p>
            <a:pPr marL="0" indent="0">
              <a:lnSpc>
                <a:spcPct val="110000"/>
              </a:lnSpc>
              <a:buNone/>
            </a:pPr>
            <a:endParaRPr lang="en-GB" sz="8000" kern="1200" dirty="0">
              <a:solidFill>
                <a:schemeClr val="tx1"/>
              </a:solidFill>
            </a:endParaRPr>
          </a:p>
          <a:p>
            <a:pPr marL="0" indent="0">
              <a:lnSpc>
                <a:spcPct val="110000"/>
              </a:lnSpc>
              <a:buNone/>
            </a:pPr>
            <a:r>
              <a:rPr lang="en-GB" sz="8000" kern="1200" dirty="0">
                <a:solidFill>
                  <a:schemeClr val="tx1"/>
                </a:solidFill>
              </a:rPr>
              <a:t>It does not matter whether a partner is salaried or equity, they are a manager and therefore will make the firm licensable.</a:t>
            </a:r>
          </a:p>
          <a:p>
            <a:pPr marL="0" indent="0">
              <a:lnSpc>
                <a:spcPct val="90000"/>
              </a:lnSpc>
              <a:buNone/>
            </a:pPr>
            <a:endParaRPr lang="en-GB" sz="1800" dirty="0"/>
          </a:p>
        </p:txBody>
      </p:sp>
    </p:spTree>
    <p:extLst>
      <p:ext uri="{BB962C8B-B14F-4D97-AF65-F5344CB8AC3E}">
        <p14:creationId xmlns:p14="http://schemas.microsoft.com/office/powerpoint/2010/main" val="174604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26A23-524C-C00A-B295-2DBF7C9941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A573DD-1825-916F-E994-6A727570DFF0}"/>
              </a:ext>
            </a:extLst>
          </p:cNvPr>
          <p:cNvSpPr>
            <a:spLocks noGrp="1"/>
          </p:cNvSpPr>
          <p:nvPr>
            <p:ph type="title"/>
          </p:nvPr>
        </p:nvSpPr>
        <p:spPr>
          <a:xfrm>
            <a:off x="334433" y="260351"/>
            <a:ext cx="6527800" cy="1143000"/>
          </a:xfrm>
        </p:spPr>
        <p:txBody>
          <a:bodyPr wrap="square" anchor="ctr">
            <a:normAutofit/>
          </a:bodyPr>
          <a:lstStyle/>
          <a:p>
            <a:r>
              <a:rPr lang="en-GB" dirty="0"/>
              <a:t>Scenarios</a:t>
            </a:r>
          </a:p>
        </p:txBody>
      </p:sp>
      <p:sp>
        <p:nvSpPr>
          <p:cNvPr id="3" name="Content Placeholder 2">
            <a:extLst>
              <a:ext uri="{FF2B5EF4-FFF2-40B4-BE49-F238E27FC236}">
                <a16:creationId xmlns:a16="http://schemas.microsoft.com/office/drawing/2014/main" id="{338D5ACA-3698-0295-9CF4-38F6E63CEB90}"/>
              </a:ext>
            </a:extLst>
          </p:cNvPr>
          <p:cNvSpPr>
            <a:spLocks noGrp="1"/>
          </p:cNvSpPr>
          <p:nvPr>
            <p:ph sz="half" idx="1"/>
          </p:nvPr>
        </p:nvSpPr>
        <p:spPr>
          <a:xfrm>
            <a:off x="471579" y="1786349"/>
            <a:ext cx="11248842" cy="4476751"/>
          </a:xfrm>
        </p:spPr>
        <p:txBody>
          <a:bodyPr wrap="square" anchor="t">
            <a:normAutofit fontScale="55000" lnSpcReduction="20000"/>
          </a:bodyPr>
          <a:lstStyle/>
          <a:p>
            <a:pPr marL="0" indent="0">
              <a:lnSpc>
                <a:spcPct val="90000"/>
              </a:lnSpc>
              <a:buNone/>
            </a:pPr>
            <a:r>
              <a:rPr lang="en-GB" sz="4400" b="1" kern="1200" dirty="0">
                <a:solidFill>
                  <a:srgbClr val="B10035"/>
                </a:solidFill>
              </a:rPr>
              <a:t>Scenario 2 – Recognised body</a:t>
            </a:r>
          </a:p>
          <a:p>
            <a:pPr marL="456565" indent="-456565">
              <a:lnSpc>
                <a:spcPct val="90000"/>
              </a:lnSpc>
            </a:pPr>
            <a:endParaRPr lang="en-GB" sz="3100" dirty="0">
              <a:solidFill>
                <a:schemeClr val="tx1"/>
              </a:solidFill>
              <a:ea typeface="ＭＳ Ｐゴシック"/>
            </a:endParaRPr>
          </a:p>
          <a:p>
            <a:pPr marL="456565" lvl="1" indent="-456565">
              <a:lnSpc>
                <a:spcPct val="90000"/>
              </a:lnSpc>
              <a:buChar char="•"/>
            </a:pPr>
            <a:r>
              <a:rPr lang="en-GB" sz="3800" dirty="0">
                <a:solidFill>
                  <a:schemeClr val="tx1"/>
                </a:solidFill>
                <a:ea typeface="ＭＳ Ｐゴシック"/>
              </a:rPr>
              <a:t>The Lone Litigator Limited is a company with a sole solicitor director and shareholder.</a:t>
            </a:r>
          </a:p>
          <a:p>
            <a:pPr marL="456565" lvl="1" indent="-456565">
              <a:lnSpc>
                <a:spcPct val="90000"/>
              </a:lnSpc>
              <a:buChar char="•"/>
            </a:pPr>
            <a:endParaRPr lang="en-GB" sz="3800" dirty="0">
              <a:solidFill>
                <a:schemeClr val="tx1"/>
              </a:solidFill>
              <a:ea typeface="ＭＳ Ｐゴシック"/>
            </a:endParaRPr>
          </a:p>
          <a:p>
            <a:pPr marL="456565" lvl="1" indent="-456565">
              <a:lnSpc>
                <a:spcPct val="90000"/>
              </a:lnSpc>
              <a:buChar char="•"/>
            </a:pPr>
            <a:r>
              <a:rPr lang="en-GB" sz="3800" dirty="0">
                <a:solidFill>
                  <a:schemeClr val="tx1"/>
                </a:solidFill>
                <a:ea typeface="ＭＳ Ｐゴシック"/>
              </a:rPr>
              <a:t>On the advice of his accountant, the solicitor transfers his shares to his wholly owned holding company for tax purposes. </a:t>
            </a:r>
          </a:p>
          <a:p>
            <a:pPr marL="456565" lvl="1" indent="-456565">
              <a:lnSpc>
                <a:spcPct val="90000"/>
              </a:lnSpc>
              <a:buChar char="•"/>
            </a:pPr>
            <a:endParaRPr lang="en-GB" sz="3800" dirty="0">
              <a:solidFill>
                <a:schemeClr val="tx1"/>
              </a:solidFill>
              <a:ea typeface="ＭＳ Ｐゴシック"/>
            </a:endParaRPr>
          </a:p>
          <a:p>
            <a:pPr marL="456565" lvl="1" indent="-456565">
              <a:lnSpc>
                <a:spcPct val="90000"/>
              </a:lnSpc>
              <a:buChar char="•"/>
            </a:pPr>
            <a:r>
              <a:rPr lang="en-GB" sz="3800" dirty="0">
                <a:solidFill>
                  <a:schemeClr val="tx1"/>
                </a:solidFill>
                <a:ea typeface="ＭＳ Ｐゴシック"/>
              </a:rPr>
              <a:t>As far as the solicitor is concerned, his firm remains wholly managed and controlled by him.</a:t>
            </a:r>
          </a:p>
          <a:p>
            <a:pPr marL="0" indent="0">
              <a:lnSpc>
                <a:spcPct val="90000"/>
              </a:lnSpc>
              <a:buNone/>
            </a:pPr>
            <a:endParaRPr lang="en-GB" sz="4400" kern="1200" dirty="0"/>
          </a:p>
          <a:p>
            <a:pPr marL="0" indent="0">
              <a:lnSpc>
                <a:spcPct val="90000"/>
              </a:lnSpc>
              <a:buNone/>
            </a:pPr>
            <a:r>
              <a:rPr lang="en-GB" sz="3600" b="1" kern="1200" dirty="0">
                <a:solidFill>
                  <a:srgbClr val="B10035"/>
                </a:solidFill>
              </a:rPr>
              <a:t>Why was authorisation lost? </a:t>
            </a:r>
          </a:p>
          <a:p>
            <a:pPr marL="0" indent="0">
              <a:lnSpc>
                <a:spcPct val="90000"/>
              </a:lnSpc>
              <a:buNone/>
            </a:pPr>
            <a:endParaRPr lang="en-GB" sz="3600" b="1" kern="1200" dirty="0">
              <a:solidFill>
                <a:srgbClr val="B10035"/>
              </a:solidFill>
            </a:endParaRPr>
          </a:p>
          <a:p>
            <a:pPr marL="0" indent="0">
              <a:lnSpc>
                <a:spcPct val="110000"/>
              </a:lnSpc>
              <a:buNone/>
            </a:pPr>
            <a:r>
              <a:rPr lang="en-GB" sz="3600" kern="1200" dirty="0">
                <a:solidFill>
                  <a:schemeClr val="tx1"/>
                </a:solidFill>
              </a:rPr>
              <a:t>The holding company is a non-authorised person and its holding of the shares in </a:t>
            </a:r>
            <a:r>
              <a:rPr lang="en-GB" sz="3600" kern="1200" dirty="0">
                <a:solidFill>
                  <a:srgbClr val="B10035"/>
                </a:solidFill>
              </a:rPr>
              <a:t>The Lone Litigator Limited</a:t>
            </a:r>
            <a:r>
              <a:rPr lang="en-GB" sz="3600" kern="1200" dirty="0">
                <a:solidFill>
                  <a:schemeClr val="tx1"/>
                </a:solidFill>
              </a:rPr>
              <a:t> makes it licensable.</a:t>
            </a:r>
          </a:p>
          <a:p>
            <a:pPr marL="0" indent="0">
              <a:lnSpc>
                <a:spcPct val="90000"/>
              </a:lnSpc>
              <a:buNone/>
            </a:pPr>
            <a:endParaRPr lang="en-GB" sz="1800" dirty="0"/>
          </a:p>
        </p:txBody>
      </p:sp>
    </p:spTree>
    <p:extLst>
      <p:ext uri="{BB962C8B-B14F-4D97-AF65-F5344CB8AC3E}">
        <p14:creationId xmlns:p14="http://schemas.microsoft.com/office/powerpoint/2010/main" val="2654609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57B57-0DC1-C281-4FB8-B580185F9F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88171F-801F-6F54-A2A7-497BF39513D9}"/>
              </a:ext>
            </a:extLst>
          </p:cNvPr>
          <p:cNvSpPr>
            <a:spLocks noGrp="1"/>
          </p:cNvSpPr>
          <p:nvPr>
            <p:ph type="title"/>
          </p:nvPr>
        </p:nvSpPr>
        <p:spPr>
          <a:xfrm>
            <a:off x="334433" y="260351"/>
            <a:ext cx="6527800" cy="1143000"/>
          </a:xfrm>
        </p:spPr>
        <p:txBody>
          <a:bodyPr wrap="square" anchor="ctr">
            <a:normAutofit/>
          </a:bodyPr>
          <a:lstStyle/>
          <a:p>
            <a:r>
              <a:rPr lang="en-GB" dirty="0"/>
              <a:t>Scenarios</a:t>
            </a:r>
          </a:p>
        </p:txBody>
      </p:sp>
      <p:sp>
        <p:nvSpPr>
          <p:cNvPr id="3" name="Content Placeholder 2">
            <a:extLst>
              <a:ext uri="{FF2B5EF4-FFF2-40B4-BE49-F238E27FC236}">
                <a16:creationId xmlns:a16="http://schemas.microsoft.com/office/drawing/2014/main" id="{C87DBB1A-03C9-A94C-CFAC-DBC0D2724F1D}"/>
              </a:ext>
            </a:extLst>
          </p:cNvPr>
          <p:cNvSpPr>
            <a:spLocks noGrp="1"/>
          </p:cNvSpPr>
          <p:nvPr>
            <p:ph sz="half" idx="1"/>
          </p:nvPr>
        </p:nvSpPr>
        <p:spPr>
          <a:xfrm>
            <a:off x="334433" y="1570388"/>
            <a:ext cx="11678433" cy="5136683"/>
          </a:xfrm>
        </p:spPr>
        <p:txBody>
          <a:bodyPr wrap="square" anchor="t">
            <a:normAutofit fontScale="62500" lnSpcReduction="20000"/>
          </a:bodyPr>
          <a:lstStyle/>
          <a:p>
            <a:pPr marL="0" indent="0">
              <a:lnSpc>
                <a:spcPct val="90000"/>
              </a:lnSpc>
              <a:buNone/>
            </a:pPr>
            <a:r>
              <a:rPr lang="en-GB" sz="3800" b="1" kern="1200" dirty="0">
                <a:solidFill>
                  <a:srgbClr val="B10035"/>
                </a:solidFill>
              </a:rPr>
              <a:t>Scenario 3 – Licensed body</a:t>
            </a:r>
          </a:p>
          <a:p>
            <a:pPr marL="0" indent="0">
              <a:lnSpc>
                <a:spcPct val="90000"/>
              </a:lnSpc>
              <a:buNone/>
            </a:pPr>
            <a:endParaRPr lang="en-GB" sz="2600" b="1" kern="1200" dirty="0">
              <a:solidFill>
                <a:srgbClr val="B10035"/>
              </a:solidFill>
            </a:endParaRPr>
          </a:p>
          <a:p>
            <a:pPr marL="456565" lvl="1" indent="-456565">
              <a:lnSpc>
                <a:spcPct val="90000"/>
              </a:lnSpc>
              <a:buChar char="•"/>
            </a:pPr>
            <a:r>
              <a:rPr lang="en-GB" sz="3800" dirty="0">
                <a:solidFill>
                  <a:schemeClr val="tx1"/>
                </a:solidFill>
                <a:ea typeface="ＭＳ Ｐゴシック"/>
              </a:rPr>
              <a:t>Legal Intent LLP was licensed because it wished to make its office manager, a non-authorised person, a member (and therefore a manager). She was the only non-authorised member of Legal Intent LLP.</a:t>
            </a:r>
          </a:p>
          <a:p>
            <a:pPr marL="456565" lvl="1" indent="-456565">
              <a:lnSpc>
                <a:spcPct val="90000"/>
              </a:lnSpc>
              <a:buChar char="•"/>
            </a:pPr>
            <a:endParaRPr lang="en-GB" sz="3800" dirty="0">
              <a:solidFill>
                <a:schemeClr val="tx1"/>
              </a:solidFill>
              <a:ea typeface="ＭＳ Ｐゴシック"/>
            </a:endParaRPr>
          </a:p>
          <a:p>
            <a:pPr marL="456565" lvl="1" indent="-456565">
              <a:lnSpc>
                <a:spcPct val="90000"/>
              </a:lnSpc>
              <a:buChar char="•"/>
            </a:pPr>
            <a:r>
              <a:rPr lang="en-GB" sz="3800" dirty="0">
                <a:solidFill>
                  <a:schemeClr val="tx1"/>
                </a:solidFill>
                <a:ea typeface="ＭＳ Ｐゴシック"/>
              </a:rPr>
              <a:t>She is on the CILEX pathway to qualification and is subsequently admitted as a chartered legal executive and given a practising certificate. </a:t>
            </a:r>
          </a:p>
          <a:p>
            <a:pPr marL="456565" lvl="1" indent="-456565">
              <a:lnSpc>
                <a:spcPct val="90000"/>
              </a:lnSpc>
              <a:buChar char="•"/>
            </a:pPr>
            <a:endParaRPr lang="en-GB" sz="3800" dirty="0">
              <a:solidFill>
                <a:schemeClr val="tx1"/>
              </a:solidFill>
              <a:ea typeface="ＭＳ Ｐゴシック"/>
            </a:endParaRPr>
          </a:p>
          <a:p>
            <a:pPr marL="456565" lvl="1" indent="-456565">
              <a:lnSpc>
                <a:spcPct val="90000"/>
              </a:lnSpc>
              <a:buChar char="•"/>
            </a:pPr>
            <a:r>
              <a:rPr lang="en-GB" sz="3800" dirty="0">
                <a:solidFill>
                  <a:schemeClr val="tx1"/>
                </a:solidFill>
                <a:ea typeface="ＭＳ Ｐゴシック"/>
              </a:rPr>
              <a:t>She becomes an authorised person.</a:t>
            </a:r>
          </a:p>
          <a:p>
            <a:pPr marL="533386" lvl="1">
              <a:lnSpc>
                <a:spcPct val="90000"/>
              </a:lnSpc>
            </a:pPr>
            <a:endParaRPr lang="en-GB" sz="2600" kern="1200" dirty="0">
              <a:solidFill>
                <a:srgbClr val="B10035"/>
              </a:solidFill>
            </a:endParaRPr>
          </a:p>
          <a:p>
            <a:pPr marL="0" indent="0">
              <a:lnSpc>
                <a:spcPct val="90000"/>
              </a:lnSpc>
              <a:buNone/>
            </a:pPr>
            <a:endParaRPr lang="en-GB" sz="2600" kern="1200" dirty="0"/>
          </a:p>
          <a:p>
            <a:pPr marL="0" indent="0">
              <a:lnSpc>
                <a:spcPct val="90000"/>
              </a:lnSpc>
              <a:buNone/>
            </a:pPr>
            <a:r>
              <a:rPr lang="en-GB" sz="3200" b="1" kern="1200" dirty="0">
                <a:solidFill>
                  <a:srgbClr val="B10035"/>
                </a:solidFill>
              </a:rPr>
              <a:t>Why was authorisation lost? </a:t>
            </a:r>
          </a:p>
          <a:p>
            <a:pPr marL="0" indent="0">
              <a:lnSpc>
                <a:spcPct val="110000"/>
              </a:lnSpc>
              <a:buNone/>
            </a:pPr>
            <a:endParaRPr lang="en-GB" sz="2800" kern="1200" dirty="0">
              <a:solidFill>
                <a:schemeClr val="tx1"/>
              </a:solidFill>
            </a:endParaRPr>
          </a:p>
          <a:p>
            <a:pPr marL="0" indent="0">
              <a:lnSpc>
                <a:spcPct val="110000"/>
              </a:lnSpc>
              <a:buNone/>
            </a:pPr>
            <a:r>
              <a:rPr lang="en-GB" sz="3200" kern="1200" dirty="0">
                <a:solidFill>
                  <a:schemeClr val="tx1"/>
                </a:solidFill>
              </a:rPr>
              <a:t>Legal Intent LLP has no non-authorised managers or interest holders and ceases to be licensable. It took no actions itself which led to this result, so it does not realise the implications to its own authorisation of the office manager becoming an authorised person.</a:t>
            </a:r>
          </a:p>
          <a:p>
            <a:pPr marL="0" indent="0">
              <a:lnSpc>
                <a:spcPct val="90000"/>
              </a:lnSpc>
              <a:buNone/>
            </a:pPr>
            <a:endParaRPr lang="en-GB" sz="1800" dirty="0"/>
          </a:p>
        </p:txBody>
      </p:sp>
    </p:spTree>
    <p:extLst>
      <p:ext uri="{BB962C8B-B14F-4D97-AF65-F5344CB8AC3E}">
        <p14:creationId xmlns:p14="http://schemas.microsoft.com/office/powerpoint/2010/main" val="59109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7D026-B5F6-F87A-853F-BEF5091FE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EDC92E-F395-D502-1985-D906A06E06E5}"/>
              </a:ext>
            </a:extLst>
          </p:cNvPr>
          <p:cNvSpPr>
            <a:spLocks noGrp="1"/>
          </p:cNvSpPr>
          <p:nvPr>
            <p:ph type="title"/>
          </p:nvPr>
        </p:nvSpPr>
        <p:spPr>
          <a:xfrm>
            <a:off x="334433" y="260351"/>
            <a:ext cx="6527800" cy="1143000"/>
          </a:xfrm>
        </p:spPr>
        <p:txBody>
          <a:bodyPr wrap="square" anchor="ctr">
            <a:normAutofit/>
          </a:bodyPr>
          <a:lstStyle/>
          <a:p>
            <a:r>
              <a:rPr lang="en-GB" dirty="0"/>
              <a:t>Scenarios</a:t>
            </a:r>
          </a:p>
        </p:txBody>
      </p:sp>
      <p:sp>
        <p:nvSpPr>
          <p:cNvPr id="3" name="Content Placeholder 2">
            <a:extLst>
              <a:ext uri="{FF2B5EF4-FFF2-40B4-BE49-F238E27FC236}">
                <a16:creationId xmlns:a16="http://schemas.microsoft.com/office/drawing/2014/main" id="{62DC4FC2-9E32-4DB9-BA0B-CDE4FC2FDD81}"/>
              </a:ext>
            </a:extLst>
          </p:cNvPr>
          <p:cNvSpPr>
            <a:spLocks noGrp="1"/>
          </p:cNvSpPr>
          <p:nvPr>
            <p:ph sz="half" idx="1"/>
          </p:nvPr>
        </p:nvSpPr>
        <p:spPr>
          <a:xfrm>
            <a:off x="334433" y="1645939"/>
            <a:ext cx="11588794" cy="4821081"/>
          </a:xfrm>
        </p:spPr>
        <p:txBody>
          <a:bodyPr wrap="square" anchor="t">
            <a:normAutofit fontScale="92500" lnSpcReduction="10000"/>
          </a:bodyPr>
          <a:lstStyle/>
          <a:p>
            <a:pPr marL="0" indent="0">
              <a:lnSpc>
                <a:spcPct val="90000"/>
              </a:lnSpc>
              <a:buNone/>
            </a:pPr>
            <a:r>
              <a:rPr lang="en-GB" sz="2600" b="1" kern="1200" dirty="0">
                <a:solidFill>
                  <a:srgbClr val="B10035"/>
                </a:solidFill>
              </a:rPr>
              <a:t>Scenario 4 – Licensed body</a:t>
            </a:r>
          </a:p>
          <a:p>
            <a:pPr marL="152396" lvl="1" indent="0">
              <a:lnSpc>
                <a:spcPct val="90000"/>
              </a:lnSpc>
              <a:buNone/>
            </a:pPr>
            <a:endParaRPr lang="en-GB" sz="2600" kern="1200" dirty="0">
              <a:solidFill>
                <a:srgbClr val="B10035"/>
              </a:solidFill>
            </a:endParaRPr>
          </a:p>
          <a:p>
            <a:pPr marL="456565" lvl="1" indent="-456565">
              <a:lnSpc>
                <a:spcPct val="80000"/>
              </a:lnSpc>
              <a:buChar char="•"/>
            </a:pPr>
            <a:r>
              <a:rPr lang="en-GB" sz="2600" dirty="0">
                <a:solidFill>
                  <a:schemeClr val="tx1"/>
                </a:solidFill>
                <a:ea typeface="ＭＳ Ｐゴシック"/>
              </a:rPr>
              <a:t>Clause for Concern Limited, a ,company with a sole solicitor director and owner is licensed because she is giving a 5% shareholding to her husband (a non-authorised person). He is not an owner and has no practical involvement in the firm.</a:t>
            </a:r>
          </a:p>
          <a:p>
            <a:pPr marL="456565" lvl="1" indent="-456565">
              <a:lnSpc>
                <a:spcPct val="80000"/>
              </a:lnSpc>
              <a:buChar char="•"/>
            </a:pPr>
            <a:endParaRPr lang="en-GB" sz="2600" dirty="0">
              <a:solidFill>
                <a:schemeClr val="tx1"/>
              </a:solidFill>
              <a:ea typeface="ＭＳ Ｐゴシック"/>
            </a:endParaRPr>
          </a:p>
          <a:p>
            <a:pPr marL="456565" lvl="1" indent="-456565">
              <a:lnSpc>
                <a:spcPct val="80000"/>
              </a:lnSpc>
              <a:buChar char="•"/>
            </a:pPr>
            <a:r>
              <a:rPr lang="en-GB" sz="2600" dirty="0">
                <a:solidFill>
                  <a:schemeClr val="tx1"/>
                </a:solidFill>
                <a:ea typeface="ＭＳ Ｐゴシック"/>
              </a:rPr>
              <a:t>The business is then sold to another solicitor, with all shares transferring to him.</a:t>
            </a:r>
          </a:p>
          <a:p>
            <a:pPr marL="0" indent="0">
              <a:lnSpc>
                <a:spcPct val="90000"/>
              </a:lnSpc>
              <a:buNone/>
            </a:pPr>
            <a:endParaRPr lang="en-GB" sz="2400" kern="1200" dirty="0"/>
          </a:p>
          <a:p>
            <a:pPr marL="0" indent="0">
              <a:lnSpc>
                <a:spcPct val="90000"/>
              </a:lnSpc>
              <a:buNone/>
            </a:pPr>
            <a:r>
              <a:rPr lang="en-GB" sz="2200" b="1" kern="1200" dirty="0">
                <a:solidFill>
                  <a:srgbClr val="B10035"/>
                </a:solidFill>
              </a:rPr>
              <a:t>Why was authorisation lost? </a:t>
            </a:r>
          </a:p>
          <a:p>
            <a:pPr marL="0" indent="0">
              <a:lnSpc>
                <a:spcPct val="90000"/>
              </a:lnSpc>
              <a:buNone/>
            </a:pPr>
            <a:endParaRPr lang="en-GB" sz="2200" b="1" kern="1200" dirty="0">
              <a:solidFill>
                <a:srgbClr val="B10035"/>
              </a:solidFill>
            </a:endParaRPr>
          </a:p>
          <a:p>
            <a:pPr marL="0" indent="0">
              <a:lnSpc>
                <a:spcPct val="90000"/>
              </a:lnSpc>
              <a:buNone/>
            </a:pPr>
            <a:r>
              <a:rPr lang="en-GB" sz="2200" kern="1200" dirty="0">
                <a:solidFill>
                  <a:schemeClr val="tx1"/>
                </a:solidFill>
              </a:rPr>
              <a:t>As </a:t>
            </a:r>
            <a:r>
              <a:rPr lang="en-GB" sz="2200" kern="1200" dirty="0">
                <a:solidFill>
                  <a:srgbClr val="B10035"/>
                </a:solidFill>
              </a:rPr>
              <a:t>Clause for Concern Limited</a:t>
            </a:r>
            <a:r>
              <a:rPr lang="en-GB" sz="2200" kern="1200" dirty="0">
                <a:solidFill>
                  <a:schemeClr val="tx1"/>
                </a:solidFill>
              </a:rPr>
              <a:t>, on the face of it, appeared to be a single solicitor business, it does not occur to the new solicitor that there is any regulatory impact of him becoming the sole director and shareholder. However, the firm has lost its only non-authorised interest holder and therefore has ceased to be licensable.</a:t>
            </a:r>
          </a:p>
          <a:p>
            <a:pPr marL="0" indent="0">
              <a:lnSpc>
                <a:spcPct val="90000"/>
              </a:lnSpc>
              <a:buNone/>
            </a:pPr>
            <a:endParaRPr lang="en-GB" sz="1800" dirty="0"/>
          </a:p>
        </p:txBody>
      </p:sp>
    </p:spTree>
    <p:extLst>
      <p:ext uri="{BB962C8B-B14F-4D97-AF65-F5344CB8AC3E}">
        <p14:creationId xmlns:p14="http://schemas.microsoft.com/office/powerpoint/2010/main" val="2344336477"/>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RA Template - Corporate Colours" id="{E95C31DC-02E2-4C1F-BE39-7A5D99C031CA}" vid="{B828341D-83A7-4425-9C87-401E9B837A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E7B22D8FBC3343993F94D63175282E" ma:contentTypeVersion="18" ma:contentTypeDescription="Create a new document." ma:contentTypeScope="" ma:versionID="b28366fb67aaa4db25a99a1532d16110">
  <xsd:schema xmlns:xsd="http://www.w3.org/2001/XMLSchema" xmlns:xs="http://www.w3.org/2001/XMLSchema" xmlns:p="http://schemas.microsoft.com/office/2006/metadata/properties" xmlns:ns2="286158a6-5bbf-4f32-a08a-dd11de798480" xmlns:ns3="ed69741a-87be-4bad-8209-7a0feabef729" targetNamespace="http://schemas.microsoft.com/office/2006/metadata/properties" ma:root="true" ma:fieldsID="cfbd5176181e32eb3ff5e169c52256c9" ns2:_="" ns3:_="">
    <xsd:import namespace="286158a6-5bbf-4f32-a08a-dd11de798480"/>
    <xsd:import namespace="ed69741a-87be-4bad-8209-7a0feabef72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CR"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6158a6-5bbf-4f32-a08a-dd11de7984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8c65ccb6-201b-47bf-bffd-842a027ff3a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d69741a-87be-4bad-8209-7a0feabef729"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bf3374a-7d37-464d-9a22-0fe55e2359c7}" ma:internalName="TaxCatchAll" ma:showField="CatchAllData" ma:web="ed69741a-87be-4bad-8209-7a0feabef7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86158a6-5bbf-4f32-a08a-dd11de798480">
      <Terms xmlns="http://schemas.microsoft.com/office/infopath/2007/PartnerControls"/>
    </lcf76f155ced4ddcb4097134ff3c332f>
    <TaxCatchAll xmlns="ed69741a-87be-4bad-8209-7a0feabef72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B106D48-CB8B-45CE-A38C-D1E757896B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6158a6-5bbf-4f32-a08a-dd11de798480"/>
    <ds:schemaRef ds:uri="ed69741a-87be-4bad-8209-7a0feabef7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50A185-9C7F-4DBC-A023-C4D489C181EF}">
  <ds:schemaRefs>
    <ds:schemaRef ds:uri="http://schemas.microsoft.com/office/infopath/2007/PartnerControls"/>
    <ds:schemaRef ds:uri="http://purl.org/dc/dcmitype/"/>
    <ds:schemaRef ds:uri="http://schemas.microsoft.com/office/2006/documentManagement/types"/>
    <ds:schemaRef ds:uri="ed69741a-87be-4bad-8209-7a0feabef729"/>
    <ds:schemaRef ds:uri="http://purl.org/dc/elements/1.1/"/>
    <ds:schemaRef ds:uri="http://schemas.microsoft.com/office/2006/metadata/properties"/>
    <ds:schemaRef ds:uri="http://schemas.openxmlformats.org/package/2006/metadata/core-properties"/>
    <ds:schemaRef ds:uri="http://purl.org/dc/terms/"/>
    <ds:schemaRef ds:uri="286158a6-5bbf-4f32-a08a-dd11de798480"/>
    <ds:schemaRef ds:uri="http://www.w3.org/XML/1998/namespace"/>
  </ds:schemaRefs>
</ds:datastoreItem>
</file>

<file path=customXml/itemProps3.xml><?xml version="1.0" encoding="utf-8"?>
<ds:datastoreItem xmlns:ds="http://schemas.openxmlformats.org/officeDocument/2006/customXml" ds:itemID="{F9A70280-39C6-4B5F-AA64-0E7AA33A82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SRA template</Template>
  <TotalTime>14669</TotalTime>
  <Words>1408</Words>
  <Application>Microsoft Office PowerPoint</Application>
  <PresentationFormat>Widescreen</PresentationFormat>
  <Paragraphs>148</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ＭＳ Ｐゴシック</vt:lpstr>
      <vt:lpstr>Aptos</vt:lpstr>
      <vt:lpstr>Arial</vt:lpstr>
      <vt:lpstr>Courier New</vt:lpstr>
      <vt:lpstr>Default Design</vt:lpstr>
      <vt:lpstr>Firm authorisation:  how to prevent unintended loss </vt:lpstr>
      <vt:lpstr>Introduction</vt:lpstr>
      <vt:lpstr>Definitions</vt:lpstr>
      <vt:lpstr>The Legal Services Act 2007</vt:lpstr>
      <vt:lpstr>The Legal Services Act 2007</vt:lpstr>
      <vt:lpstr>Scenarios</vt:lpstr>
      <vt:lpstr>Scenarios</vt:lpstr>
      <vt:lpstr>Scenarios</vt:lpstr>
      <vt:lpstr>Scenarios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Firm authorisation how to prevent unintended loss</dc:title>
  <dc:creator>Solicitors Regulation Authority (SRA)</dc:creator>
  <cp:lastModifiedBy>Matthew Maidment</cp:lastModifiedBy>
  <cp:revision>15</cp:revision>
  <dcterms:created xsi:type="dcterms:W3CDTF">2025-06-18T07:35:16Z</dcterms:created>
  <dcterms:modified xsi:type="dcterms:W3CDTF">2025-11-03T09:10:22Z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0143640-2c58-497f-98bf-5d03ac8b8df5_Enabled">
    <vt:lpwstr>true</vt:lpwstr>
  </property>
  <property fmtid="{D5CDD505-2E9C-101B-9397-08002B2CF9AE}" pid="3" name="MSIP_Label_d0143640-2c58-497f-98bf-5d03ac8b8df5_SetDate">
    <vt:lpwstr>2025-01-21T15:07:06Z</vt:lpwstr>
  </property>
  <property fmtid="{D5CDD505-2E9C-101B-9397-08002B2CF9AE}" pid="4" name="MSIP_Label_d0143640-2c58-497f-98bf-5d03ac8b8df5_Method">
    <vt:lpwstr>Standard</vt:lpwstr>
  </property>
  <property fmtid="{D5CDD505-2E9C-101B-9397-08002B2CF9AE}" pid="5" name="MSIP_Label_d0143640-2c58-497f-98bf-5d03ac8b8df5_Name">
    <vt:lpwstr>General</vt:lpwstr>
  </property>
  <property fmtid="{D5CDD505-2E9C-101B-9397-08002B2CF9AE}" pid="6" name="MSIP_Label_d0143640-2c58-497f-98bf-5d03ac8b8df5_SiteId">
    <vt:lpwstr>adecc3d0-610d-4060-a865-615f7f48c411</vt:lpwstr>
  </property>
  <property fmtid="{D5CDD505-2E9C-101B-9397-08002B2CF9AE}" pid="7" name="MSIP_Label_d0143640-2c58-497f-98bf-5d03ac8b8df5_ActionId">
    <vt:lpwstr>380411bd-cf4b-40a1-b527-18ba0a1619c9</vt:lpwstr>
  </property>
  <property fmtid="{D5CDD505-2E9C-101B-9397-08002B2CF9AE}" pid="8" name="MSIP_Label_d0143640-2c58-497f-98bf-5d03ac8b8df5_ContentBits">
    <vt:lpwstr>1</vt:lpwstr>
  </property>
  <property fmtid="{D5CDD505-2E9C-101B-9397-08002B2CF9AE}" pid="9" name="ClassificationContentMarkingHeaderLocations">
    <vt:lpwstr>Default Design:4</vt:lpwstr>
  </property>
  <property fmtid="{D5CDD505-2E9C-101B-9397-08002B2CF9AE}" pid="10" name="ClassificationContentMarkingHeaderText">
    <vt:lpwstr>Sensitivity: General</vt:lpwstr>
  </property>
  <property fmtid="{D5CDD505-2E9C-101B-9397-08002B2CF9AE}" pid="11" name="MediaServiceImageTags">
    <vt:lpwstr/>
  </property>
  <property fmtid="{D5CDD505-2E9C-101B-9397-08002B2CF9AE}" pid="12" name="ContentTypeId">
    <vt:lpwstr>0x01010098E7B22D8FBC3343993F94D63175282E</vt:lpwstr>
  </property>
</Properties>
</file>