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11"/>
  </p:notesMasterIdLst>
  <p:sldIdLst>
    <p:sldId id="261" r:id="rId5"/>
    <p:sldId id="260" r:id="rId6"/>
    <p:sldId id="262" r:id="rId7"/>
    <p:sldId id="263" r:id="rId8"/>
    <p:sldId id="264" r:id="rId9"/>
    <p:sldId id="265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D0BC365D-8807-F116-4CB9-A4BEB1E47A8D}" name="Sian Hughes" initials="SH" userId="S::Sian.Hughes@sra.org.uk::f75f19c6-716a-4516-a1cc-cc6a7e320c09" providerId="AD"/>
  <p188:author id="{7DBBCC61-3664-6D64-E9A9-9CA17C16B0A7}" name="Annabel Joester" initials="AJ" userId="S::annabel.joester@sra.org.uk::0b4f7f20-e3ba-415c-835d-f6d965fd2df3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9AC7"/>
    <a:srgbClr val="B10035"/>
    <a:srgbClr val="565656"/>
    <a:srgbClr val="F8B322"/>
    <a:srgbClr val="7D4199"/>
    <a:srgbClr val="A0CF6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E05553B-E61A-CE38-D985-2750AC1E9D04}" v="5" dt="2025-10-14T08:28:14.431"/>
    <p1510:client id="{32E65AB2-739C-4161-B5F9-FA85131E86A2}" v="3" dt="2025-10-14T08:32:17.41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1" d="100"/>
          <a:sy n="101" d="100"/>
        </p:scale>
        <p:origin x="95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17" Type="http://schemas.microsoft.com/office/2018/10/relationships/authors" Target="authors.xml"/><Relationship Id="rId2" Type="http://schemas.openxmlformats.org/officeDocument/2006/relationships/customXml" Target="../customXml/item2.xml"/><Relationship Id="rId16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664B699-B3DF-4B4E-8AF0-88C96019CB41}" type="datetimeFigureOut">
              <a:rPr lang="en-GB" smtClean="0"/>
              <a:t>03/11/2025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F600946-3317-4E5C-9D33-9B370B49965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166741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F600946-3317-4E5C-9D33-9B370B499659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4487785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F600946-3317-4E5C-9D33-9B370B499659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7592509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F600946-3317-4E5C-9D33-9B370B499659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888039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F600946-3317-4E5C-9D33-9B370B499659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6710229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F600946-3317-4E5C-9D33-9B370B499659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502675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I:\mydocs\Images\square-background\sra_background_cubes_red_option.jpg"/>
          <p:cNvPicPr>
            <a:picLocks noChangeAspect="1" noChangeArrowheads="1"/>
          </p:cNvPicPr>
          <p:nvPr userDrawn="1"/>
        </p:nvPicPr>
        <p:blipFill>
          <a:blip r:embed="rId2" cstate="print"/>
          <a:srcRect l="8440"/>
          <a:stretch>
            <a:fillRect/>
          </a:stretch>
        </p:blipFill>
        <p:spPr bwMode="auto">
          <a:xfrm flipH="1" flipV="1">
            <a:off x="5893984" y="1316765"/>
            <a:ext cx="6298009" cy="55412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2" descr="I:\red-banner.jpg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1"/>
            <a:ext cx="12192000" cy="13610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3" descr="I:\mydocs\Images\logos\sra-white-logo.png"/>
          <p:cNvPicPr>
            <a:picLocks noChangeAspect="1" noChangeArrowheads="1"/>
          </p:cNvPicPr>
          <p:nvPr userDrawn="1"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9552517" y="234952"/>
            <a:ext cx="2207683" cy="8826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041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256367" y="1989140"/>
            <a:ext cx="8925984" cy="1470025"/>
          </a:xfrm>
        </p:spPr>
        <p:txBody>
          <a:bodyPr/>
          <a:lstStyle>
            <a:lvl1pPr algn="ctr"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351620" y="3789363"/>
            <a:ext cx="8832849" cy="1752600"/>
          </a:xfrm>
        </p:spPr>
        <p:txBody>
          <a:bodyPr/>
          <a:lstStyle>
            <a:lvl1pPr marL="0" indent="0" algn="ctr">
              <a:buFontTx/>
              <a:buNone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5DD6084-95A3-4BB7-8923-648A28983EC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556916-3026-4832-9292-F5DD05CE6D2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741931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261583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359902" y="125414"/>
            <a:ext cx="2527300" cy="625633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775884" y="125414"/>
            <a:ext cx="7380816" cy="625633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93856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3200"/>
            </a:lvl1pPr>
            <a:lvl2pPr>
              <a:defRPr sz="2933"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30923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5333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667"/>
            </a:lvl1pPr>
            <a:lvl2pPr marL="609585" indent="0">
              <a:buNone/>
              <a:defRPr sz="2400"/>
            </a:lvl2pPr>
            <a:lvl3pPr marL="1219170" indent="0">
              <a:buNone/>
              <a:defRPr sz="2133"/>
            </a:lvl3pPr>
            <a:lvl4pPr marL="1828754" indent="0">
              <a:buNone/>
              <a:defRPr sz="1867"/>
            </a:lvl4pPr>
            <a:lvl5pPr marL="2438339" indent="0">
              <a:buNone/>
              <a:defRPr sz="1867"/>
            </a:lvl5pPr>
            <a:lvl6pPr marL="3047924" indent="0">
              <a:buNone/>
              <a:defRPr sz="1867"/>
            </a:lvl6pPr>
            <a:lvl7pPr marL="3657509" indent="0">
              <a:buNone/>
              <a:defRPr sz="1867"/>
            </a:lvl7pPr>
            <a:lvl8pPr marL="4267093" indent="0">
              <a:buNone/>
              <a:defRPr sz="1867"/>
            </a:lvl8pPr>
            <a:lvl9pPr marL="4876678" indent="0">
              <a:buNone/>
              <a:defRPr sz="1867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008631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775884" y="1905000"/>
            <a:ext cx="4953000" cy="4476751"/>
          </a:xfrm>
        </p:spPr>
        <p:txBody>
          <a:bodyPr/>
          <a:lstStyle>
            <a:lvl1pPr>
              <a:defRPr sz="3733"/>
            </a:lvl1pPr>
            <a:lvl2pPr>
              <a:defRPr sz="3200"/>
            </a:lvl2pPr>
            <a:lvl3pPr>
              <a:defRPr sz="2667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932086" y="1905000"/>
            <a:ext cx="4955116" cy="4476751"/>
          </a:xfrm>
        </p:spPr>
        <p:txBody>
          <a:bodyPr/>
          <a:lstStyle>
            <a:lvl1pPr>
              <a:defRPr sz="3733"/>
            </a:lvl1pPr>
            <a:lvl2pPr>
              <a:defRPr sz="3200"/>
            </a:lvl2pPr>
            <a:lvl3pPr>
              <a:defRPr sz="2667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36173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9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3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3200"/>
            </a:lvl1pPr>
            <a:lvl2pPr>
              <a:defRPr sz="2667"/>
            </a:lvl2pPr>
            <a:lvl3pPr>
              <a:defRPr sz="2400"/>
            </a:lvl3pPr>
            <a:lvl4pPr>
              <a:defRPr sz="2133"/>
            </a:lvl4pPr>
            <a:lvl5pPr>
              <a:defRPr sz="2133"/>
            </a:lvl5pPr>
            <a:lvl6pPr>
              <a:defRPr sz="2133"/>
            </a:lvl6pPr>
            <a:lvl7pPr>
              <a:defRPr sz="2133"/>
            </a:lvl7pPr>
            <a:lvl8pPr>
              <a:defRPr sz="2133"/>
            </a:lvl8pPr>
            <a:lvl9pPr>
              <a:defRPr sz="213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9" y="1535113"/>
            <a:ext cx="5389033" cy="639763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9" y="2174875"/>
            <a:ext cx="5389033" cy="3951288"/>
          </a:xfrm>
        </p:spPr>
        <p:txBody>
          <a:bodyPr/>
          <a:lstStyle>
            <a:lvl1pPr>
              <a:defRPr sz="3200"/>
            </a:lvl1pPr>
            <a:lvl2pPr>
              <a:defRPr sz="2667"/>
            </a:lvl2pPr>
            <a:lvl3pPr>
              <a:defRPr sz="2400"/>
            </a:lvl3pPr>
            <a:lvl4pPr>
              <a:defRPr sz="2133"/>
            </a:lvl4pPr>
            <a:lvl5pPr>
              <a:defRPr sz="2133"/>
            </a:lvl5pPr>
            <a:lvl6pPr>
              <a:defRPr sz="2133"/>
            </a:lvl6pPr>
            <a:lvl7pPr>
              <a:defRPr sz="2133"/>
            </a:lvl7pPr>
            <a:lvl8pPr>
              <a:defRPr sz="2133"/>
            </a:lvl8pPr>
            <a:lvl9pPr>
              <a:defRPr sz="213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05551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416973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645590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2" y="273049"/>
            <a:ext cx="4011084" cy="1162051"/>
          </a:xfrm>
        </p:spPr>
        <p:txBody>
          <a:bodyPr anchor="b"/>
          <a:lstStyle>
            <a:lvl1pPr algn="l">
              <a:defRPr sz="2667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2"/>
            <a:ext cx="6815667" cy="5853113"/>
          </a:xfrm>
        </p:spPr>
        <p:txBody>
          <a:bodyPr/>
          <a:lstStyle>
            <a:lvl1pPr>
              <a:defRPr sz="4267"/>
            </a:lvl1pPr>
            <a:lvl2pPr>
              <a:defRPr sz="3733"/>
            </a:lvl2pPr>
            <a:lvl3pPr>
              <a:defRPr sz="3200"/>
            </a:lvl3pPr>
            <a:lvl4pPr>
              <a:defRPr sz="2667"/>
            </a:lvl4pPr>
            <a:lvl5pPr>
              <a:defRPr sz="2667"/>
            </a:lvl5pPr>
            <a:lvl6pPr>
              <a:defRPr sz="2667"/>
            </a:lvl6pPr>
            <a:lvl7pPr>
              <a:defRPr sz="2667"/>
            </a:lvl7pPr>
            <a:lvl8pPr>
              <a:defRPr sz="2667"/>
            </a:lvl8pPr>
            <a:lvl9pPr>
              <a:defRPr sz="266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2" y="1435102"/>
            <a:ext cx="4011084" cy="4691063"/>
          </a:xfrm>
        </p:spPr>
        <p:txBody>
          <a:bodyPr/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4130229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9"/>
          </a:xfrm>
        </p:spPr>
        <p:txBody>
          <a:bodyPr anchor="b"/>
          <a:lstStyle>
            <a:lvl1pPr algn="l">
              <a:defRPr sz="2667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4267"/>
            </a:lvl1pPr>
            <a:lvl2pPr marL="609585" indent="0">
              <a:buNone/>
              <a:defRPr sz="3733"/>
            </a:lvl2pPr>
            <a:lvl3pPr marL="1219170" indent="0">
              <a:buNone/>
              <a:defRPr sz="3200"/>
            </a:lvl3pPr>
            <a:lvl4pPr marL="1828754" indent="0">
              <a:buNone/>
              <a:defRPr sz="2667"/>
            </a:lvl4pPr>
            <a:lvl5pPr marL="2438339" indent="0">
              <a:buNone/>
              <a:defRPr sz="2667"/>
            </a:lvl5pPr>
            <a:lvl6pPr marL="3047924" indent="0">
              <a:buNone/>
              <a:defRPr sz="2667"/>
            </a:lvl6pPr>
            <a:lvl7pPr marL="3657509" indent="0">
              <a:buNone/>
              <a:defRPr sz="2667"/>
            </a:lvl7pPr>
            <a:lvl8pPr marL="4267093" indent="0">
              <a:buNone/>
              <a:defRPr sz="2667"/>
            </a:lvl8pPr>
            <a:lvl9pPr marL="4876678" indent="0">
              <a:buNone/>
              <a:defRPr sz="2667"/>
            </a:lvl9pPr>
          </a:lstStyle>
          <a:p>
            <a:pPr lvl="0"/>
            <a:r>
              <a:rPr lang="en-US" noProof="0"/>
              <a:t>Click icon to add picture</a:t>
            </a:r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3"/>
          </a:xfrm>
        </p:spPr>
        <p:txBody>
          <a:bodyPr/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4810037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I:\red-banner.jpg"/>
          <p:cNvPicPr>
            <a:picLocks noChangeAspect="1" noChangeArrowheads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0" y="1"/>
            <a:ext cx="12192000" cy="13610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34433" y="260351"/>
            <a:ext cx="6527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Title of presentation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34434" y="1892301"/>
            <a:ext cx="11523133" cy="44767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pic>
        <p:nvPicPr>
          <p:cNvPr id="1029" name="Picture 3" descr="I:\mydocs\Images\logos\sra-white-logo.png"/>
          <p:cNvPicPr>
            <a:picLocks noChangeAspect="1" noChangeArrowheads="1"/>
          </p:cNvPicPr>
          <p:nvPr userDrawn="1"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9552517" y="234952"/>
            <a:ext cx="2207683" cy="8826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EE41A35C-E00E-4B04-97F8-B4BE76AEA5D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1"/>
            <a:ext cx="2743200" cy="3661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556916-3026-4832-9292-F5DD05CE6D2D}" type="slidenum">
              <a:rPr lang="en-GB" smtClean="0"/>
              <a:t>‹#›</a:t>
            </a:fld>
            <a:endParaRPr lang="en-GB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04AE78C-52D4-1785-8979-8CFA0B698778}"/>
              </a:ext>
            </a:extLst>
          </p:cNvPr>
          <p:cNvSpPr txBox="1"/>
          <p:nvPr>
            <p:extLst>
              <p:ext uri="{1162E1C5-73C7-4A58-AE30-91384D911F3F}">
                <p184:classification xmlns:p184="http://schemas.microsoft.com/office/powerpoint/2018/4/main" val="hdr"/>
              </p:ext>
            </p:extLst>
          </p:nvPr>
        </p:nvSpPr>
        <p:spPr>
          <a:xfrm>
            <a:off x="5494338" y="63500"/>
            <a:ext cx="1241425" cy="167640"/>
          </a:xfrm>
          <a:prstGeom prst="rect">
            <a:avLst/>
          </a:prstGeom>
        </p:spPr>
        <p:txBody>
          <a:bodyPr horzOverflow="overflow" lIns="0" tIns="0" rIns="0" bIns="0">
            <a:spAutoFit/>
          </a:bodyPr>
          <a:lstStyle/>
          <a:p>
            <a:pPr algn="l"/>
            <a:r>
              <a:rPr lang="en-GB" sz="11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Sensitivity: General</a:t>
            </a:r>
          </a:p>
        </p:txBody>
      </p:sp>
    </p:spTree>
    <p:extLst>
      <p:ext uri="{BB962C8B-B14F-4D97-AF65-F5344CB8AC3E}">
        <p14:creationId xmlns:p14="http://schemas.microsoft.com/office/powerpoint/2010/main" val="21152630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4267">
          <a:solidFill>
            <a:schemeClr val="bg1"/>
          </a:solidFill>
          <a:latin typeface="+mj-lt"/>
          <a:ea typeface="ＭＳ Ｐゴシック" charset="0"/>
          <a:cs typeface="ＭＳ Ｐゴシック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267">
          <a:solidFill>
            <a:schemeClr val="bg1"/>
          </a:solidFill>
          <a:latin typeface="Arial" charset="0"/>
          <a:ea typeface="ＭＳ Ｐゴシック" charset="0"/>
          <a:cs typeface="ＭＳ Ｐゴシック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267">
          <a:solidFill>
            <a:schemeClr val="bg1"/>
          </a:solidFill>
          <a:latin typeface="Arial" charset="0"/>
          <a:ea typeface="ＭＳ Ｐゴシック" charset="0"/>
          <a:cs typeface="ＭＳ Ｐゴシック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267">
          <a:solidFill>
            <a:schemeClr val="bg1"/>
          </a:solidFill>
          <a:latin typeface="Arial" charset="0"/>
          <a:ea typeface="ＭＳ Ｐゴシック" charset="0"/>
          <a:cs typeface="ＭＳ Ｐゴシック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267">
          <a:solidFill>
            <a:schemeClr val="bg1"/>
          </a:solidFill>
          <a:latin typeface="Arial" charset="0"/>
          <a:ea typeface="ＭＳ Ｐゴシック" charset="0"/>
          <a:cs typeface="ＭＳ Ｐゴシック" charset="0"/>
        </a:defRPr>
      </a:lvl5pPr>
      <a:lvl6pPr marL="609585" algn="l" rtl="0" eaLnBrk="1" fontAlgn="base" hangingPunct="1">
        <a:spcBef>
          <a:spcPct val="0"/>
        </a:spcBef>
        <a:spcAft>
          <a:spcPct val="0"/>
        </a:spcAft>
        <a:defRPr sz="4267">
          <a:solidFill>
            <a:schemeClr val="tx2"/>
          </a:solidFill>
          <a:latin typeface="Arial" charset="0"/>
        </a:defRPr>
      </a:lvl6pPr>
      <a:lvl7pPr marL="1219170" algn="l" rtl="0" eaLnBrk="1" fontAlgn="base" hangingPunct="1">
        <a:spcBef>
          <a:spcPct val="0"/>
        </a:spcBef>
        <a:spcAft>
          <a:spcPct val="0"/>
        </a:spcAft>
        <a:defRPr sz="4267">
          <a:solidFill>
            <a:schemeClr val="tx2"/>
          </a:solidFill>
          <a:latin typeface="Arial" charset="0"/>
        </a:defRPr>
      </a:lvl7pPr>
      <a:lvl8pPr marL="1828754" algn="l" rtl="0" eaLnBrk="1" fontAlgn="base" hangingPunct="1">
        <a:spcBef>
          <a:spcPct val="0"/>
        </a:spcBef>
        <a:spcAft>
          <a:spcPct val="0"/>
        </a:spcAft>
        <a:defRPr sz="4267">
          <a:solidFill>
            <a:schemeClr val="tx2"/>
          </a:solidFill>
          <a:latin typeface="Arial" charset="0"/>
        </a:defRPr>
      </a:lvl8pPr>
      <a:lvl9pPr marL="2438339" algn="l" rtl="0" eaLnBrk="1" fontAlgn="base" hangingPunct="1">
        <a:spcBef>
          <a:spcPct val="0"/>
        </a:spcBef>
        <a:spcAft>
          <a:spcPct val="0"/>
        </a:spcAft>
        <a:defRPr sz="4267">
          <a:solidFill>
            <a:schemeClr val="tx2"/>
          </a:solidFill>
          <a:latin typeface="Arial" charset="0"/>
        </a:defRPr>
      </a:lvl9pPr>
    </p:titleStyle>
    <p:bodyStyle>
      <a:lvl1pPr marL="457189" indent="-457189" algn="l" rtl="0" eaLnBrk="1" fontAlgn="base" hangingPunct="1">
        <a:spcBef>
          <a:spcPct val="20000"/>
        </a:spcBef>
        <a:spcAft>
          <a:spcPct val="0"/>
        </a:spcAft>
        <a:buClr>
          <a:srgbClr val="9E1B34"/>
        </a:buClr>
        <a:buChar char="•"/>
        <a:defRPr sz="3733">
          <a:solidFill>
            <a:srgbClr val="262626"/>
          </a:solidFill>
          <a:latin typeface="+mn-lt"/>
          <a:ea typeface="ＭＳ Ｐゴシック" charset="0"/>
          <a:cs typeface="ＭＳ Ｐゴシック" charset="0"/>
        </a:defRPr>
      </a:lvl1pPr>
      <a:lvl2pPr marL="990575" indent="-380990" algn="l" rtl="0" eaLnBrk="1" fontAlgn="base" hangingPunct="1">
        <a:spcBef>
          <a:spcPct val="20000"/>
        </a:spcBef>
        <a:spcAft>
          <a:spcPct val="0"/>
        </a:spcAft>
        <a:buClr>
          <a:srgbClr val="9E1B34"/>
        </a:buClr>
        <a:buChar char="–"/>
        <a:defRPr sz="3200">
          <a:solidFill>
            <a:srgbClr val="262626"/>
          </a:solidFill>
          <a:latin typeface="+mn-lt"/>
          <a:ea typeface="ＭＳ Ｐゴシック" charset="0"/>
        </a:defRPr>
      </a:lvl2pPr>
      <a:lvl3pPr marL="1523962" indent="-304792" algn="l" rtl="0" eaLnBrk="1" fontAlgn="base" hangingPunct="1">
        <a:spcBef>
          <a:spcPct val="20000"/>
        </a:spcBef>
        <a:spcAft>
          <a:spcPct val="0"/>
        </a:spcAft>
        <a:buClr>
          <a:srgbClr val="9E1B34"/>
        </a:buClr>
        <a:buChar char="•"/>
        <a:defRPr sz="2667">
          <a:solidFill>
            <a:srgbClr val="262626"/>
          </a:solidFill>
          <a:latin typeface="+mn-lt"/>
          <a:ea typeface="ＭＳ Ｐゴシック" charset="0"/>
        </a:defRPr>
      </a:lvl3pPr>
      <a:lvl4pPr marL="2133547" indent="-304792" algn="l" rtl="0" eaLnBrk="1" fontAlgn="base" hangingPunct="1">
        <a:spcBef>
          <a:spcPct val="20000"/>
        </a:spcBef>
        <a:spcAft>
          <a:spcPct val="0"/>
        </a:spcAft>
        <a:buClr>
          <a:srgbClr val="9E1B34"/>
        </a:buClr>
        <a:buChar char="–"/>
        <a:defRPr>
          <a:solidFill>
            <a:srgbClr val="262626"/>
          </a:solidFill>
          <a:latin typeface="+mn-lt"/>
          <a:ea typeface="ＭＳ Ｐゴシック" charset="0"/>
        </a:defRPr>
      </a:lvl4pPr>
      <a:lvl5pPr marL="2743131" indent="-304792" algn="l" rtl="0" eaLnBrk="1" fontAlgn="base" hangingPunct="1">
        <a:spcBef>
          <a:spcPct val="20000"/>
        </a:spcBef>
        <a:spcAft>
          <a:spcPct val="0"/>
        </a:spcAft>
        <a:buClr>
          <a:srgbClr val="9E1B34"/>
        </a:buClr>
        <a:buChar char="»"/>
        <a:defRPr sz="2133">
          <a:solidFill>
            <a:srgbClr val="262626"/>
          </a:solidFill>
          <a:latin typeface="+mn-lt"/>
          <a:ea typeface="ＭＳ Ｐゴシック" charset="0"/>
        </a:defRPr>
      </a:lvl5pPr>
      <a:lvl6pPr marL="3352716" indent="-304792" algn="l" rtl="0" eaLnBrk="1" fontAlgn="base" hangingPunct="1">
        <a:spcBef>
          <a:spcPct val="20000"/>
        </a:spcBef>
        <a:spcAft>
          <a:spcPct val="0"/>
        </a:spcAft>
        <a:buClr>
          <a:srgbClr val="9E1B34"/>
        </a:buClr>
        <a:buChar char="»"/>
        <a:defRPr sz="2133">
          <a:solidFill>
            <a:schemeClr val="tx1"/>
          </a:solidFill>
          <a:latin typeface="+mn-lt"/>
        </a:defRPr>
      </a:lvl6pPr>
      <a:lvl7pPr marL="3962301" indent="-304792" algn="l" rtl="0" eaLnBrk="1" fontAlgn="base" hangingPunct="1">
        <a:spcBef>
          <a:spcPct val="20000"/>
        </a:spcBef>
        <a:spcAft>
          <a:spcPct val="0"/>
        </a:spcAft>
        <a:buClr>
          <a:srgbClr val="9E1B34"/>
        </a:buClr>
        <a:buChar char="»"/>
        <a:defRPr sz="2133">
          <a:solidFill>
            <a:schemeClr val="tx1"/>
          </a:solidFill>
          <a:latin typeface="+mn-lt"/>
        </a:defRPr>
      </a:lvl7pPr>
      <a:lvl8pPr marL="4571886" indent="-304792" algn="l" rtl="0" eaLnBrk="1" fontAlgn="base" hangingPunct="1">
        <a:spcBef>
          <a:spcPct val="20000"/>
        </a:spcBef>
        <a:spcAft>
          <a:spcPct val="0"/>
        </a:spcAft>
        <a:buClr>
          <a:srgbClr val="9E1B34"/>
        </a:buClr>
        <a:buChar char="»"/>
        <a:defRPr sz="2133">
          <a:solidFill>
            <a:schemeClr val="tx1"/>
          </a:solidFill>
          <a:latin typeface="+mn-lt"/>
        </a:defRPr>
      </a:lvl8pPr>
      <a:lvl9pPr marL="5181470" indent="-304792" algn="l" rtl="0" eaLnBrk="1" fontAlgn="base" hangingPunct="1">
        <a:spcBef>
          <a:spcPct val="20000"/>
        </a:spcBef>
        <a:spcAft>
          <a:spcPct val="0"/>
        </a:spcAft>
        <a:buClr>
          <a:srgbClr val="9E1B34"/>
        </a:buClr>
        <a:buChar char="»"/>
        <a:defRPr sz="2133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4"/>
          <p:cNvSpPr>
            <a:spLocks noGrp="1" noChangeArrowheads="1"/>
          </p:cNvSpPr>
          <p:nvPr>
            <p:ph type="ctrTitle"/>
          </p:nvPr>
        </p:nvSpPr>
        <p:spPr>
          <a:xfrm>
            <a:off x="1679509" y="1647592"/>
            <a:ext cx="8925984" cy="1468967"/>
          </a:xfrm>
        </p:spPr>
        <p:txBody>
          <a:bodyPr/>
          <a:lstStyle/>
          <a:p>
            <a:pPr eaLnBrk="1" hangingPunct="1">
              <a:defRPr/>
            </a:pPr>
            <a:r>
              <a:rPr lang="en-GB" sz="3200" b="1" dirty="0">
                <a:solidFill>
                  <a:schemeClr val="tx1"/>
                </a:solidFill>
                <a:ea typeface="ＭＳ Ｐゴシック"/>
              </a:rPr>
              <a:t>Creating a culture of intolerance for sexual harassment </a:t>
            </a:r>
            <a:endParaRPr lang="en-GB" sz="3200" b="1" dirty="0">
              <a:ea typeface="ＭＳ Ｐゴシック"/>
            </a:endParaRPr>
          </a:p>
        </p:txBody>
      </p:sp>
      <p:sp>
        <p:nvSpPr>
          <p:cNvPr id="3075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1772644" y="3343508"/>
            <a:ext cx="8832849" cy="1752600"/>
          </a:xfrm>
        </p:spPr>
        <p:txBody>
          <a:bodyPr/>
          <a:lstStyle/>
          <a:p>
            <a:pPr eaLnBrk="1" hangingPunct="1"/>
            <a:r>
              <a:rPr lang="en-GB" sz="2800" dirty="0">
                <a:solidFill>
                  <a:srgbClr val="262626"/>
                </a:solidFill>
                <a:ea typeface="ＭＳ Ｐゴシック" pitchFamily="34" charset="-128"/>
              </a:rPr>
              <a:t>Annabel Joester, Head of Legal and Enforcement</a:t>
            </a:r>
          </a:p>
          <a:p>
            <a:pPr eaLnBrk="1" hangingPunct="1"/>
            <a:r>
              <a:rPr lang="en-GB" sz="2800" dirty="0">
                <a:solidFill>
                  <a:srgbClr val="262626"/>
                </a:solidFill>
                <a:ea typeface="ＭＳ Ｐゴシック" pitchFamily="34" charset="-128"/>
              </a:rPr>
              <a:t>Sian Hughes, Head of Equality, Diversity and Inclusion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814916" y="260351"/>
            <a:ext cx="9117753" cy="1143000"/>
          </a:xfrm>
        </p:spPr>
        <p:txBody>
          <a:bodyPr/>
          <a:lstStyle/>
          <a:p>
            <a:r>
              <a:rPr lang="en-GB" sz="4250">
                <a:ea typeface="ＭＳ Ｐゴシック"/>
              </a:rPr>
              <a:t>About the session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idx="1"/>
          </p:nvPr>
        </p:nvSpPr>
        <p:spPr>
          <a:xfrm>
            <a:off x="814918" y="2040467"/>
            <a:ext cx="10111316" cy="4476751"/>
          </a:xfrm>
        </p:spPr>
        <p:txBody>
          <a:bodyPr/>
          <a:lstStyle/>
          <a:p>
            <a:pPr marL="456565" indent="-456565" eaLnBrk="1" hangingPunct="1"/>
            <a:r>
              <a:rPr lang="en-GB" sz="2400" dirty="0">
                <a:solidFill>
                  <a:schemeClr val="tx1"/>
                </a:solidFill>
                <a:ea typeface="ＭＳ Ｐゴシック"/>
              </a:rPr>
              <a:t>Why this is still a concern</a:t>
            </a:r>
          </a:p>
          <a:p>
            <a:pPr marL="456565" indent="-456565" eaLnBrk="1" hangingPunct="1"/>
            <a:r>
              <a:rPr lang="en-GB" sz="2400" dirty="0">
                <a:solidFill>
                  <a:schemeClr val="tx1"/>
                </a:solidFill>
                <a:ea typeface="ＭＳ Ｐゴシック"/>
              </a:rPr>
              <a:t>What we see in our casework</a:t>
            </a:r>
          </a:p>
          <a:p>
            <a:pPr marL="456565" indent="-456565" eaLnBrk="1" hangingPunct="1"/>
            <a:r>
              <a:rPr lang="en-GB" sz="2400" dirty="0">
                <a:solidFill>
                  <a:schemeClr val="tx1"/>
                </a:solidFill>
                <a:ea typeface="ＭＳ Ｐゴシック"/>
              </a:rPr>
              <a:t>Reminder of our standards</a:t>
            </a:r>
          </a:p>
          <a:p>
            <a:pPr marL="456565" indent="-456565" eaLnBrk="1" hangingPunct="1"/>
            <a:r>
              <a:rPr lang="en-GB" sz="2400" dirty="0">
                <a:solidFill>
                  <a:schemeClr val="tx1"/>
                </a:solidFill>
                <a:ea typeface="ＭＳ Ｐゴシック"/>
              </a:rPr>
              <a:t>How to manage the risks</a:t>
            </a:r>
            <a:endParaRPr lang="en-GB" sz="2400" dirty="0">
              <a:ea typeface="ＭＳ Ｐゴシック" pitchFamily="34" charset="-128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>
          <a:xfrm>
            <a:off x="334432" y="260351"/>
            <a:ext cx="8912437" cy="1143000"/>
          </a:xfrm>
        </p:spPr>
        <p:txBody>
          <a:bodyPr/>
          <a:lstStyle/>
          <a:p>
            <a:r>
              <a:rPr lang="en-US">
                <a:ea typeface="ＭＳ Ｐゴシック" pitchFamily="34" charset="-128"/>
              </a:rPr>
              <a:t>Why this is still a concern? </a:t>
            </a:r>
          </a:p>
        </p:txBody>
      </p:sp>
      <p:sp>
        <p:nvSpPr>
          <p:cNvPr id="18" name="Content Placeholder 17">
            <a:extLst>
              <a:ext uri="{FF2B5EF4-FFF2-40B4-BE49-F238E27FC236}">
                <a16:creationId xmlns:a16="http://schemas.microsoft.com/office/drawing/2014/main" id="{2CCF901C-1612-9EFF-DAE5-A9F8E7DC10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6565" indent="-456565"/>
            <a:r>
              <a:rPr lang="en-GB" sz="2400" dirty="0">
                <a:solidFill>
                  <a:schemeClr val="tx1"/>
                </a:solidFill>
                <a:ea typeface="ＭＳ Ｐゴシック"/>
              </a:rPr>
              <a:t>Lessons for us all from the Harman Review</a:t>
            </a:r>
          </a:p>
          <a:p>
            <a:pPr marL="456565" indent="-456565"/>
            <a:r>
              <a:rPr lang="en-GB" sz="2400" dirty="0">
                <a:solidFill>
                  <a:schemeClr val="tx1"/>
                </a:solidFill>
                <a:ea typeface="ＭＳ Ｐゴシック"/>
              </a:rPr>
              <a:t>Impact on the profession</a:t>
            </a:r>
          </a:p>
          <a:p>
            <a:pPr marL="456565" indent="-456565"/>
            <a:r>
              <a:rPr lang="en-GB" sz="2400" dirty="0">
                <a:solidFill>
                  <a:schemeClr val="tx1"/>
                </a:solidFill>
                <a:ea typeface="ＭＳ Ｐゴシック"/>
              </a:rPr>
              <a:t>Steady stream of reports to the SRA</a:t>
            </a:r>
          </a:p>
          <a:p>
            <a:pPr marL="989965" lvl="1" indent="-380365"/>
            <a:r>
              <a:rPr lang="en-GB" sz="2200" dirty="0">
                <a:ea typeface="ＭＳ Ｐゴシック"/>
                <a:cs typeface="Arial"/>
              </a:rPr>
              <a:t>Number of reports has increased year on year since 2021</a:t>
            </a:r>
            <a:endParaRPr lang="en-GB" sz="2200" dirty="0">
              <a:solidFill>
                <a:srgbClr val="000000"/>
              </a:solidFill>
              <a:ea typeface="ＭＳ Ｐゴシック"/>
              <a:cs typeface="Arial"/>
            </a:endParaRPr>
          </a:p>
          <a:p>
            <a:pPr marL="989965" lvl="1" indent="-380365"/>
            <a:r>
              <a:rPr lang="en-GB" sz="2200" dirty="0">
                <a:ea typeface="ＭＳ Ｐゴシック"/>
                <a:cs typeface="Arial"/>
              </a:rPr>
              <a:t>Significant reduction in the time taken to investigate </a:t>
            </a:r>
            <a:endParaRPr lang="en-GB" sz="2200" dirty="0">
              <a:solidFill>
                <a:srgbClr val="000000"/>
              </a:solidFill>
              <a:ea typeface="ＭＳ Ｐゴシック"/>
              <a:cs typeface="Arial"/>
            </a:endParaRPr>
          </a:p>
          <a:p>
            <a:pPr marL="989965" lvl="1" indent="-380365"/>
            <a:endParaRPr lang="en-GB" sz="2900" dirty="0">
              <a:cs typeface="Arial"/>
            </a:endParaRPr>
          </a:p>
          <a:p>
            <a:pPr marL="989965" lvl="1" indent="-380365"/>
            <a:endParaRPr lang="en-GB" sz="2900" dirty="0">
              <a:cs typeface="Arial"/>
            </a:endParaRPr>
          </a:p>
          <a:p>
            <a:pPr marL="609600" lvl="1" indent="0">
              <a:buNone/>
            </a:pPr>
            <a:endParaRPr lang="en-GB" i="1" dirty="0">
              <a:cs typeface="A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A4A462-3F3A-D725-5C61-9C76022BA5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4432" y="260351"/>
            <a:ext cx="8752417" cy="1143000"/>
          </a:xfrm>
        </p:spPr>
        <p:txBody>
          <a:bodyPr/>
          <a:lstStyle/>
          <a:p>
            <a:r>
              <a:rPr lang="en-GB"/>
              <a:t>What we see in our casework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DD5BBC-B7E6-76E2-0C59-70667A1438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6565" indent="-456565"/>
            <a:r>
              <a:rPr lang="en-GB" sz="2400" dirty="0">
                <a:solidFill>
                  <a:schemeClr val="tx1"/>
                </a:solidFill>
                <a:ea typeface="ＭＳ Ｐゴシック"/>
              </a:rPr>
              <a:t>Social events involving alcohol</a:t>
            </a:r>
            <a:endParaRPr lang="en-US" sz="2400" dirty="0">
              <a:solidFill>
                <a:schemeClr val="tx1"/>
              </a:solidFill>
              <a:ea typeface="ＭＳ Ｐゴシック"/>
            </a:endParaRPr>
          </a:p>
          <a:p>
            <a:pPr marL="456565" indent="-456565"/>
            <a:r>
              <a:rPr lang="en-GB" sz="2400" dirty="0">
                <a:solidFill>
                  <a:schemeClr val="tx1"/>
                </a:solidFill>
                <a:ea typeface="ＭＳ Ｐゴシック"/>
              </a:rPr>
              <a:t>Taking advantage where there is a power imbalance</a:t>
            </a:r>
          </a:p>
          <a:p>
            <a:pPr marL="456565" indent="-456565"/>
            <a:r>
              <a:rPr lang="en-GB" sz="2400" dirty="0">
                <a:solidFill>
                  <a:schemeClr val="tx1"/>
                </a:solidFill>
                <a:ea typeface="ＭＳ Ｐゴシック"/>
              </a:rPr>
              <a:t>Unwanted sexual attention – including on social media</a:t>
            </a:r>
          </a:p>
          <a:p>
            <a:pPr marL="456565" indent="-456565"/>
            <a:r>
              <a:rPr lang="en-GB" sz="2400" dirty="0">
                <a:solidFill>
                  <a:schemeClr val="tx1"/>
                </a:solidFill>
                <a:ea typeface="ＭＳ Ｐゴシック"/>
              </a:rPr>
              <a:t>Increasing reports about individuals who are not solicitors</a:t>
            </a:r>
          </a:p>
          <a:p>
            <a:pPr marL="456565" indent="-456565"/>
            <a:r>
              <a:rPr lang="en-GB" sz="2400" dirty="0">
                <a:solidFill>
                  <a:schemeClr val="tx1"/>
                </a:solidFill>
                <a:ea typeface="ＭＳ Ｐゴシック"/>
              </a:rPr>
              <a:t>More work to support witnesses so cases can progress</a:t>
            </a:r>
          </a:p>
          <a:p>
            <a:pPr marL="456565" indent="-456565"/>
            <a:r>
              <a:rPr lang="en-GB" sz="2400" dirty="0">
                <a:solidFill>
                  <a:schemeClr val="tx1"/>
                </a:solidFill>
                <a:ea typeface="ＭＳ Ｐゴシック"/>
              </a:rPr>
              <a:t>Recent outcomes at the Solicitors Disciplinary Tribunal</a:t>
            </a:r>
          </a:p>
        </p:txBody>
      </p:sp>
    </p:spTree>
    <p:extLst>
      <p:ext uri="{BB962C8B-B14F-4D97-AF65-F5344CB8AC3E}">
        <p14:creationId xmlns:p14="http://schemas.microsoft.com/office/powerpoint/2010/main" val="34224550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CE436B-DFFA-E1A4-B75E-FE6287E50B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4432" y="260351"/>
            <a:ext cx="8203777" cy="1143000"/>
          </a:xfrm>
        </p:spPr>
        <p:txBody>
          <a:bodyPr/>
          <a:lstStyle/>
          <a:p>
            <a:r>
              <a:rPr lang="en-GB"/>
              <a:t>Reminder of our standards 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293424-C90B-70AE-7486-39937BBB2C5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6565" indent="-456565"/>
            <a:r>
              <a:rPr lang="en-GB" sz="2400" dirty="0">
                <a:solidFill>
                  <a:schemeClr val="tx1"/>
                </a:solidFill>
                <a:ea typeface="ＭＳ Ｐゴシック"/>
              </a:rPr>
              <a:t>Standards of behaviour also apply outside of practice </a:t>
            </a:r>
          </a:p>
          <a:p>
            <a:pPr lvl="1"/>
            <a:r>
              <a:rPr lang="en-GB" sz="2200" dirty="0"/>
              <a:t>integrity of the perpetrator</a:t>
            </a:r>
          </a:p>
          <a:p>
            <a:pPr lvl="1"/>
            <a:r>
              <a:rPr lang="en-GB" sz="2200" dirty="0"/>
              <a:t>wider trust in the profession </a:t>
            </a:r>
          </a:p>
          <a:p>
            <a:pPr lvl="1"/>
            <a:endParaRPr lang="en-GB" sz="2200" dirty="0"/>
          </a:p>
          <a:p>
            <a:pPr marL="456565" indent="-456565"/>
            <a:r>
              <a:rPr lang="en-GB" sz="2400" dirty="0">
                <a:solidFill>
                  <a:schemeClr val="tx1"/>
                </a:solidFill>
                <a:ea typeface="ＭＳ Ｐゴシック"/>
              </a:rPr>
              <a:t>Seriousness of the conduct</a:t>
            </a:r>
          </a:p>
          <a:p>
            <a:pPr lvl="1"/>
            <a:r>
              <a:rPr lang="en-GB" sz="2200" dirty="0"/>
              <a:t>Sexual misconduct is inherently serious</a:t>
            </a:r>
          </a:p>
          <a:p>
            <a:pPr lvl="1"/>
            <a:r>
              <a:rPr lang="en-GB" sz="2200" dirty="0"/>
              <a:t>factors which affect seriousness</a:t>
            </a:r>
          </a:p>
          <a:p>
            <a:pPr lvl="1"/>
            <a:endParaRPr lang="en-GB" sz="2200" dirty="0"/>
          </a:p>
          <a:p>
            <a:pPr marL="456565" indent="-456565"/>
            <a:r>
              <a:rPr lang="en-GB" sz="2400" dirty="0">
                <a:solidFill>
                  <a:schemeClr val="tx1"/>
                </a:solidFill>
                <a:ea typeface="ＭＳ Ｐゴシック"/>
              </a:rPr>
              <a:t>Potential criminal liability</a:t>
            </a:r>
          </a:p>
        </p:txBody>
      </p:sp>
    </p:spTree>
    <p:extLst>
      <p:ext uri="{BB962C8B-B14F-4D97-AF65-F5344CB8AC3E}">
        <p14:creationId xmlns:p14="http://schemas.microsoft.com/office/powerpoint/2010/main" val="23545496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9768E3-6D7C-B56B-76C9-42B54598BD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4432" y="260351"/>
            <a:ext cx="8946727" cy="1143000"/>
          </a:xfrm>
        </p:spPr>
        <p:txBody>
          <a:bodyPr/>
          <a:lstStyle/>
          <a:p>
            <a:r>
              <a:rPr lang="en-GB"/>
              <a:t>How to manage the risks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58761C-67A8-2BD7-CE79-E88D0602F5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6565" indent="-456565"/>
            <a:r>
              <a:rPr lang="en-GB" sz="2400" dirty="0">
                <a:solidFill>
                  <a:schemeClr val="tx1"/>
                </a:solidFill>
                <a:ea typeface="ＭＳ Ｐゴシック"/>
              </a:rPr>
              <a:t>Don’t be complacent</a:t>
            </a:r>
          </a:p>
          <a:p>
            <a:pPr marL="456565" indent="-456565"/>
            <a:r>
              <a:rPr lang="en-GB" sz="2400" dirty="0">
                <a:solidFill>
                  <a:schemeClr val="tx1"/>
                </a:solidFill>
                <a:ea typeface="ＭＳ Ｐゴシック"/>
              </a:rPr>
              <a:t>Meeting the proactive duty to prevent sexual harassment</a:t>
            </a:r>
          </a:p>
          <a:p>
            <a:pPr marL="456565" indent="-456565"/>
            <a:r>
              <a:rPr lang="en-GB" sz="2400" dirty="0">
                <a:solidFill>
                  <a:schemeClr val="tx1"/>
                </a:solidFill>
                <a:ea typeface="ＭＳ Ｐゴシック"/>
              </a:rPr>
              <a:t>Clear expectations around alcohol consumption and personal relationships</a:t>
            </a:r>
          </a:p>
          <a:p>
            <a:pPr marL="456565" indent="-456565"/>
            <a:r>
              <a:rPr lang="en-GB" sz="2400" dirty="0">
                <a:solidFill>
                  <a:schemeClr val="tx1"/>
                </a:solidFill>
                <a:ea typeface="ＭＳ Ｐゴシック"/>
              </a:rPr>
              <a:t>Clear internal reporting processes and track record of addressing complaint</a:t>
            </a:r>
          </a:p>
          <a:p>
            <a:pPr marL="456565" indent="-456565"/>
            <a:r>
              <a:rPr lang="en-GB" sz="2400" dirty="0">
                <a:solidFill>
                  <a:schemeClr val="tx1"/>
                </a:solidFill>
                <a:ea typeface="ＭＳ Ｐゴシック"/>
              </a:rPr>
              <a:t>Duty to report to us – what and when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57398172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Corporate colours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10035"/>
      </a:accent1>
      <a:accent2>
        <a:srgbClr val="565656"/>
      </a:accent2>
      <a:accent3>
        <a:srgbClr val="F8B322"/>
      </a:accent3>
      <a:accent4>
        <a:srgbClr val="7D4199"/>
      </a:accent4>
      <a:accent5>
        <a:srgbClr val="A0CF67"/>
      </a:accent5>
      <a:accent6>
        <a:srgbClr val="009AC7"/>
      </a:accent6>
      <a:hlink>
        <a:srgbClr val="CCCCFF"/>
      </a:hlink>
      <a:folHlink>
        <a:srgbClr val="B2B2B2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SRA template" id="{27EF479F-D951-492B-AE2C-9EA0B4BB82FF}" vid="{FE10FE55-4620-435B-91A4-035C18A5A3B3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6E0092475FDB541ADBE4345193A81AA" ma:contentTypeVersion="13" ma:contentTypeDescription="Create a new document." ma:contentTypeScope="" ma:versionID="a5517a610ce69adc2e8d7b2fb2a6969e">
  <xsd:schema xmlns:xsd="http://www.w3.org/2001/XMLSchema" xmlns:xs="http://www.w3.org/2001/XMLSchema" xmlns:p="http://schemas.microsoft.com/office/2006/metadata/properties" xmlns:ns2="6c81a0bb-ecd4-4616-af9c-fb6066a28f9c" xmlns:ns3="d61976eb-db23-4781-87ad-f066787bf940" targetNamespace="http://schemas.microsoft.com/office/2006/metadata/properties" ma:root="true" ma:fieldsID="dadfde54e124e13b4cc1939faca60b4f" ns2:_="" ns3:_="">
    <xsd:import namespace="6c81a0bb-ecd4-4616-af9c-fb6066a28f9c"/>
    <xsd:import namespace="d61976eb-db23-4781-87ad-f066787bf94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LengthInSeconds" minOccurs="0"/>
                <xsd:element ref="ns2:Summary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c81a0bb-ecd4-4616-af9c-fb6066a28f9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8c65ccb6-201b-47bf-bffd-842a027ff3a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Summary" ma:index="20" nillable="true" ma:displayName="Summary" ma:description="Budget (7 years)" ma:format="Dropdown" ma:internalName="Summary">
      <xsd:simpleType>
        <xsd:restriction base="dms:Text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61976eb-db23-4781-87ad-f066787bf940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0d94c5ed-c5ba-4c14-b499-8ade54af0383}" ma:internalName="TaxCatchAll" ma:showField="CatchAllData" ma:web="d61976eb-db23-4781-87ad-f066787bf94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6c81a0bb-ecd4-4616-af9c-fb6066a28f9c">
      <Terms xmlns="http://schemas.microsoft.com/office/infopath/2007/PartnerControls"/>
    </lcf76f155ced4ddcb4097134ff3c332f>
    <TaxCatchAll xmlns="d61976eb-db23-4781-87ad-f066787bf940" xsi:nil="true"/>
    <Summary xmlns="6c81a0bb-ecd4-4616-af9c-fb6066a28f9c" xsi:nil="true"/>
  </documentManagement>
</p:properties>
</file>

<file path=customXml/itemProps1.xml><?xml version="1.0" encoding="utf-8"?>
<ds:datastoreItem xmlns:ds="http://schemas.openxmlformats.org/officeDocument/2006/customXml" ds:itemID="{F9A70280-39C6-4B5F-AA64-0E7AA33A829A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936A2927-5F7B-4AFF-8B12-3DB7C78DFC60}">
  <ds:schemaRefs>
    <ds:schemaRef ds:uri="6c81a0bb-ecd4-4616-af9c-fb6066a28f9c"/>
    <ds:schemaRef ds:uri="d61976eb-db23-4781-87ad-f066787bf940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D850A185-9C7F-4DBC-A023-C4D489C181EF}">
  <ds:schemaRefs>
    <ds:schemaRef ds:uri="http://schemas.microsoft.com/office/2006/documentManagement/types"/>
    <ds:schemaRef ds:uri="6c81a0bb-ecd4-4616-af9c-fb6066a28f9c"/>
    <ds:schemaRef ds:uri="http://purl.org/dc/elements/1.1/"/>
    <ds:schemaRef ds:uri="http://schemas.microsoft.com/office/infopath/2007/PartnerControls"/>
    <ds:schemaRef ds:uri="http://schemas.openxmlformats.org/package/2006/metadata/core-properties"/>
    <ds:schemaRef ds:uri="http://purl.org/dc/terms/"/>
    <ds:schemaRef ds:uri="d61976eb-db23-4781-87ad-f066787bf940"/>
    <ds:schemaRef ds:uri="http://schemas.microsoft.com/office/2006/metadata/properties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SRA template</Template>
  <TotalTime>3</TotalTime>
  <Words>229</Words>
  <Application>Microsoft Office PowerPoint</Application>
  <PresentationFormat>Widescreen</PresentationFormat>
  <Paragraphs>43</Paragraphs>
  <Slides>6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ＭＳ Ｐゴシック</vt:lpstr>
      <vt:lpstr>Aptos</vt:lpstr>
      <vt:lpstr>Arial</vt:lpstr>
      <vt:lpstr>Default Design</vt:lpstr>
      <vt:lpstr>Creating a culture of intolerance for sexual harassment </vt:lpstr>
      <vt:lpstr>About the session</vt:lpstr>
      <vt:lpstr>Why this is still a concern? </vt:lpstr>
      <vt:lpstr>What we see in our casework</vt:lpstr>
      <vt:lpstr>Reminder of our standards  </vt:lpstr>
      <vt:lpstr>How to manage the risks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Creating a culture of intolerance towards sexual harassment</dc:title>
  <dc:creator>Solicitors Regulation Authority (SRA)</dc:creator>
  <cp:lastModifiedBy>Matthew Maidment</cp:lastModifiedBy>
  <cp:revision>8</cp:revision>
  <dcterms:created xsi:type="dcterms:W3CDTF">2025-10-01T15:57:49Z</dcterms:created>
  <dcterms:modified xsi:type="dcterms:W3CDTF">2025-11-03T09:26:59Z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d0143640-2c58-497f-98bf-5d03ac8b8df5_Enabled">
    <vt:lpwstr>true</vt:lpwstr>
  </property>
  <property fmtid="{D5CDD505-2E9C-101B-9397-08002B2CF9AE}" pid="3" name="MSIP_Label_d0143640-2c58-497f-98bf-5d03ac8b8df5_SetDate">
    <vt:lpwstr>2025-01-21T15:07:06Z</vt:lpwstr>
  </property>
  <property fmtid="{D5CDD505-2E9C-101B-9397-08002B2CF9AE}" pid="4" name="MSIP_Label_d0143640-2c58-497f-98bf-5d03ac8b8df5_Method">
    <vt:lpwstr>Standard</vt:lpwstr>
  </property>
  <property fmtid="{D5CDD505-2E9C-101B-9397-08002B2CF9AE}" pid="5" name="MSIP_Label_d0143640-2c58-497f-98bf-5d03ac8b8df5_Name">
    <vt:lpwstr>General</vt:lpwstr>
  </property>
  <property fmtid="{D5CDD505-2E9C-101B-9397-08002B2CF9AE}" pid="6" name="MSIP_Label_d0143640-2c58-497f-98bf-5d03ac8b8df5_SiteId">
    <vt:lpwstr>adecc3d0-610d-4060-a865-615f7f48c411</vt:lpwstr>
  </property>
  <property fmtid="{D5CDD505-2E9C-101B-9397-08002B2CF9AE}" pid="7" name="MSIP_Label_d0143640-2c58-497f-98bf-5d03ac8b8df5_ActionId">
    <vt:lpwstr>380411bd-cf4b-40a1-b527-18ba0a1619c9</vt:lpwstr>
  </property>
  <property fmtid="{D5CDD505-2E9C-101B-9397-08002B2CF9AE}" pid="8" name="MSIP_Label_d0143640-2c58-497f-98bf-5d03ac8b8df5_ContentBits">
    <vt:lpwstr>1</vt:lpwstr>
  </property>
  <property fmtid="{D5CDD505-2E9C-101B-9397-08002B2CF9AE}" pid="9" name="ClassificationContentMarkingHeaderLocations">
    <vt:lpwstr>Default Design:4</vt:lpwstr>
  </property>
  <property fmtid="{D5CDD505-2E9C-101B-9397-08002B2CF9AE}" pid="10" name="ClassificationContentMarkingHeaderText">
    <vt:lpwstr>Sensitivity: General</vt:lpwstr>
  </property>
  <property fmtid="{D5CDD505-2E9C-101B-9397-08002B2CF9AE}" pid="11" name="MediaServiceImageTags">
    <vt:lpwstr/>
  </property>
  <property fmtid="{D5CDD505-2E9C-101B-9397-08002B2CF9AE}" pid="12" name="ContentTypeId">
    <vt:lpwstr>0x01010066E0092475FDB541ADBE4345193A81AA</vt:lpwstr>
  </property>
</Properties>
</file>