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9" r:id="rId2"/>
    <p:sldId id="265" r:id="rId3"/>
    <p:sldId id="260" r:id="rId4"/>
    <p:sldId id="266" r:id="rId5"/>
    <p:sldId id="263" r:id="rId6"/>
    <p:sldId id="268" r:id="rId7"/>
    <p:sldId id="262" r:id="rId8"/>
    <p:sldId id="267" r:id="rId9"/>
    <p:sldId id="264" r:id="rId10"/>
  </p:sldIdLst>
  <p:sldSz cx="9144000" cy="5143500" type="screen16x9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4">
          <p15:clr>
            <a:srgbClr val="A4A3A4"/>
          </p15:clr>
        </p15:guide>
        <p15:guide id="2" pos="401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1B34"/>
    <a:srgbClr val="B500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8BA73A-8A3A-4832-87F4-6D727DE79915}" v="28" dt="2025-10-08T15:10:57.9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487" autoAdjust="0"/>
  </p:normalViewPr>
  <p:slideViewPr>
    <p:cSldViewPr>
      <p:cViewPr varScale="1">
        <p:scale>
          <a:sx n="102" d="100"/>
          <a:sy n="102" d="100"/>
        </p:scale>
        <p:origin x="1884" y="96"/>
      </p:cViewPr>
      <p:guideLst>
        <p:guide orient="horz" pos="634"/>
        <p:guide pos="40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71937B9-9BEB-4715-9929-27D5D50C9E9C}" type="datetimeFigureOut">
              <a:rPr lang="en-US"/>
              <a:pPr>
                <a:defRPr/>
              </a:pPr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5915B72-6729-4D09-98FB-FD8BA4F4A6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B7A571-3346-452F-A9E8-78E002233DF8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23D581-ED0F-4102-B20B-8662502DB9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753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3D581-ED0F-4102-B20B-8662502DB9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472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FEC79-8EAD-3A67-F794-25C10F019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6E226B-28AB-B2AF-1C8E-E02AF59874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D9E371-826D-9DF1-B640-12522C751F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41ACBB-7A43-198C-4B54-479BEE36AE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3D581-ED0F-4102-B20B-8662502DB9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074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3D581-ED0F-4102-B20B-8662502DB98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396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1306D-811D-698B-6F58-DCAA3AD69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E6D9E7-4670-3F11-01F6-E749654860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18D3B5-98C0-755B-84FF-7492F258D3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80BAB-57FA-5F45-F28A-A300252209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3D581-ED0F-4102-B20B-8662502DB98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520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3D581-ED0F-4102-B20B-8662502DB98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165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64EBFA-16B5-4085-A634-4D91C87A7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5D98C1-78B4-2727-A7D3-F457C60511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F18BD3-8FBE-B226-8E96-2C44EED02D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FDCD7-8D5D-57AB-6014-FC4E09D07F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3D581-ED0F-4102-B20B-8662502DB98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553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3D581-ED0F-4102-B20B-8662502DB98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0494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E5F7A-4215-8A8A-CAFC-09B429258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4F7E98-4FBB-0CB6-21E0-6608374E2D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B57ED6-9A36-EFA4-336A-4425C72DE2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877641-2F5F-7761-FE48-5DA64DB5B2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3D581-ED0F-4102-B20B-8662502DB98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6972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3D581-ED0F-4102-B20B-8662502DB98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752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:\mydocs\Images\square-background\sra_background_cubes_red_option.jpg"/>
          <p:cNvPicPr>
            <a:picLocks noChangeAspect="1" noChangeArrowheads="1"/>
          </p:cNvPicPr>
          <p:nvPr userDrawn="1"/>
        </p:nvPicPr>
        <p:blipFill>
          <a:blip r:embed="rId2" cstate="print"/>
          <a:srcRect l="8440"/>
          <a:stretch>
            <a:fillRect/>
          </a:stretch>
        </p:blipFill>
        <p:spPr bwMode="auto">
          <a:xfrm flipH="1" flipV="1">
            <a:off x="4420487" y="987574"/>
            <a:ext cx="4723507" cy="415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I:\red-bann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388" y="176213"/>
            <a:ext cx="1655762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2275" y="1491854"/>
            <a:ext cx="6694488" cy="1102519"/>
          </a:xfrm>
        </p:spPr>
        <p:txBody>
          <a:bodyPr/>
          <a:lstStyle>
            <a:lvl1pPr algn="ctr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4" y="2842022"/>
            <a:ext cx="6624637" cy="131445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926" y="94060"/>
            <a:ext cx="1895475" cy="46922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31913" y="94060"/>
            <a:ext cx="5535612" cy="46922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31913" y="1428750"/>
            <a:ext cx="3714750" cy="3357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99064" y="1428750"/>
            <a:ext cx="3716337" cy="3357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red-banner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95263"/>
            <a:ext cx="48958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 of presentation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419225"/>
            <a:ext cx="864235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1029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64388" y="176213"/>
            <a:ext cx="1655762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695B010-21C1-183B-0AFC-1C2854ECFA1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3970338" y="63500"/>
            <a:ext cx="1241425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100">
                <a:solidFill>
                  <a:srgbClr val="000000">
                    <a:alpha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Sensitivity: General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E1B34"/>
        </a:buClr>
        <a:buChar char="•"/>
        <a:defRPr sz="2800">
          <a:solidFill>
            <a:srgbClr val="262626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E1B34"/>
        </a:buClr>
        <a:buChar char="–"/>
        <a:defRPr sz="2400">
          <a:solidFill>
            <a:srgbClr val="26262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E1B34"/>
        </a:buClr>
        <a:buChar char="•"/>
        <a:defRPr sz="2000">
          <a:solidFill>
            <a:srgbClr val="26262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E1B34"/>
        </a:buClr>
        <a:buChar char="–"/>
        <a:defRPr>
          <a:solidFill>
            <a:srgbClr val="26262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rgbClr val="26262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74327-50A0-D083-4CDC-6162142FF7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2268" y="1131590"/>
            <a:ext cx="6694488" cy="1102519"/>
          </a:xfrm>
        </p:spPr>
        <p:txBody>
          <a:bodyPr/>
          <a:lstStyle/>
          <a:p>
            <a:r>
              <a:rPr lang="en-GB" b="1" dirty="0"/>
              <a:t>AML: what to expect when </a:t>
            </a:r>
            <a:br>
              <a:rPr lang="en-GB" b="1" dirty="0"/>
            </a:br>
            <a:r>
              <a:rPr lang="en-GB" b="1" dirty="0"/>
              <a:t>you’re inspected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3500CE-D706-8E52-DADE-E480422C1C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3648" y="2553444"/>
            <a:ext cx="6624637" cy="1314450"/>
          </a:xfrm>
        </p:spPr>
        <p:txBody>
          <a:bodyPr/>
          <a:lstStyle/>
          <a:p>
            <a:r>
              <a:rPr lang="en-GB" sz="2400" dirty="0"/>
              <a:t>Declan Brown, AML Regulatory Manager, SRA</a:t>
            </a:r>
          </a:p>
          <a:p>
            <a:r>
              <a:rPr lang="en-GB" sz="2400" dirty="0"/>
              <a:t>Susannah Eaton, AML Team Manager, SRA</a:t>
            </a:r>
          </a:p>
        </p:txBody>
      </p:sp>
    </p:spTree>
    <p:extLst>
      <p:ext uri="{BB962C8B-B14F-4D97-AF65-F5344CB8AC3E}">
        <p14:creationId xmlns:p14="http://schemas.microsoft.com/office/powerpoint/2010/main" val="3679297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62955-FD17-241A-F3FC-4AEF007E4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CB09CAF-A46D-5344-C354-50958F91FA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195263"/>
            <a:ext cx="4895850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Introduction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C58D6CE-CFA9-A15B-4B33-ABE8AAE907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347614"/>
            <a:ext cx="7583487" cy="3357563"/>
          </a:xfrm>
        </p:spPr>
        <p:txBody>
          <a:bodyPr/>
          <a:lstStyle/>
          <a:p>
            <a:pPr defTabSz="914400"/>
            <a:r>
              <a:rPr lang="en-US" dirty="0"/>
              <a:t>Our AML team </a:t>
            </a:r>
          </a:p>
          <a:p>
            <a:pPr defTabSz="914400"/>
            <a:r>
              <a:rPr lang="en-US" dirty="0"/>
              <a:t>What we do in Proactive Supervision:</a:t>
            </a:r>
          </a:p>
          <a:p>
            <a:pPr lvl="1"/>
            <a:r>
              <a:rPr lang="en-US" dirty="0"/>
              <a:t>carry out onsite inspections of firms</a:t>
            </a:r>
            <a:endParaRPr lang="en-US" sz="1000" dirty="0"/>
          </a:p>
          <a:p>
            <a:pPr lvl="1"/>
            <a:r>
              <a:rPr lang="en-US" dirty="0"/>
              <a:t>conduct desk-based reviews </a:t>
            </a:r>
            <a:endParaRPr lang="en-US" sz="1000" dirty="0"/>
          </a:p>
          <a:p>
            <a:pPr lvl="1"/>
            <a:r>
              <a:rPr lang="en-US" dirty="0"/>
              <a:t>conduct thematic reviews (sanctions, MLROs, firm-wide risk assessments)</a:t>
            </a:r>
            <a:endParaRPr lang="en-US" sz="1000" dirty="0"/>
          </a:p>
          <a:p>
            <a:pPr lvl="1"/>
            <a:r>
              <a:rPr lang="en-US" dirty="0"/>
              <a:t>provide data returns to government</a:t>
            </a:r>
          </a:p>
          <a:p>
            <a:pPr defTabSz="914400"/>
            <a:endParaRPr lang="en-US" dirty="0"/>
          </a:p>
          <a:p>
            <a:pPr defTabSz="914400"/>
            <a:endParaRPr lang="en-GB" sz="1000" dirty="0"/>
          </a:p>
          <a:p>
            <a:pPr marL="0" indent="0" eaLnBrk="1" hangingPunct="1">
              <a:buNone/>
            </a:pPr>
            <a:br>
              <a:rPr lang="en-GB" dirty="0">
                <a:ea typeface="ＭＳ Ｐゴシック" pitchFamily="34" charset="-128"/>
              </a:rPr>
            </a:br>
            <a:endParaRPr lang="en-GB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9569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95263"/>
            <a:ext cx="4895850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Our role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347614"/>
            <a:ext cx="7583487" cy="3357563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£100bn laundered in the UK each year:</a:t>
            </a:r>
          </a:p>
          <a:p>
            <a:pPr lvl="1" eaLnBrk="1" hangingPunct="1"/>
            <a:r>
              <a:rPr lang="en-GB" dirty="0">
                <a:ea typeface="ＭＳ Ｐゴシック" pitchFamily="34" charset="-128"/>
              </a:rPr>
              <a:t>drugs</a:t>
            </a:r>
          </a:p>
          <a:p>
            <a:pPr lvl="1" eaLnBrk="1" hangingPunct="1"/>
            <a:r>
              <a:rPr lang="en-GB" dirty="0">
                <a:ea typeface="ＭＳ Ｐゴシック" pitchFamily="34" charset="-128"/>
              </a:rPr>
              <a:t>fraud</a:t>
            </a:r>
          </a:p>
          <a:p>
            <a:pPr lvl="1" eaLnBrk="1" hangingPunct="1"/>
            <a:r>
              <a:rPr lang="en-GB" dirty="0">
                <a:ea typeface="ＭＳ Ｐゴシック" pitchFamily="34" charset="-128"/>
              </a:rPr>
              <a:t>trafficking</a:t>
            </a:r>
            <a:br>
              <a:rPr lang="en-GB" dirty="0">
                <a:ea typeface="ＭＳ Ｐゴシック" pitchFamily="34" charset="-128"/>
              </a:rPr>
            </a:br>
            <a:endParaRPr lang="en-GB" dirty="0">
              <a:ea typeface="ＭＳ Ｐゴシック" pitchFamily="34" charset="-128"/>
            </a:endParaRPr>
          </a:p>
          <a:p>
            <a:pPr eaLnBrk="1" hangingPunct="1"/>
            <a:r>
              <a:rPr lang="en-GB" dirty="0">
                <a:ea typeface="ＭＳ Ｐゴシック" pitchFamily="34" charset="-128"/>
              </a:rPr>
              <a:t>Duty to monitor compliance with the regulations</a:t>
            </a:r>
            <a:br>
              <a:rPr lang="en-GB" dirty="0">
                <a:ea typeface="ＭＳ Ｐゴシック" pitchFamily="34" charset="-128"/>
              </a:rPr>
            </a:br>
            <a:endParaRPr lang="en-GB" dirty="0">
              <a:ea typeface="ＭＳ Ｐゴシック" pitchFamily="34" charset="-128"/>
            </a:endParaRPr>
          </a:p>
          <a:p>
            <a:pPr eaLnBrk="1" hangingPunct="1"/>
            <a:r>
              <a:rPr lang="en-GB" dirty="0">
                <a:ea typeface="ＭＳ Ｐゴシック" pitchFamily="34" charset="-128"/>
              </a:rPr>
              <a:t>OPBAS sourcebook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E1683-7BCF-1FFE-72D7-EC7DA86AA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ABF807C-1C9D-F850-DB88-42007A294E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95263"/>
            <a:ext cx="4895850" cy="857250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sz="3000"/>
              <a:t>Why have I been selected?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176EF60-9BE0-F815-BC26-D2366019270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395536" y="1347614"/>
            <a:ext cx="7632575" cy="3357563"/>
          </a:xfrm>
        </p:spPr>
        <p:txBody>
          <a:bodyPr wrap="square" anchor="t">
            <a:normAutofit/>
          </a:bodyPr>
          <a:lstStyle/>
          <a:p>
            <a:pPr eaLnBrk="1" hangingPunct="1"/>
            <a:r>
              <a:rPr lang="en-GB" sz="2400" dirty="0"/>
              <a:t>Risk model -  we take a risk-based approach to AML supervision</a:t>
            </a:r>
            <a:br>
              <a:rPr lang="en-GB" sz="2400" dirty="0"/>
            </a:br>
            <a:endParaRPr lang="en-GB" sz="2400" dirty="0"/>
          </a:p>
          <a:p>
            <a:pPr eaLnBrk="1" hangingPunct="1"/>
            <a:r>
              <a:rPr lang="en-GB" sz="2400" dirty="0"/>
              <a:t>Re-inspections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8935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95263"/>
            <a:ext cx="4895850" cy="857250"/>
          </a:xfrm>
        </p:spPr>
        <p:txBody>
          <a:bodyPr wrap="square" anchor="ctr">
            <a:normAutofit/>
          </a:bodyPr>
          <a:lstStyle/>
          <a:p>
            <a:r>
              <a:rPr lang="en-GB" dirty="0"/>
              <a:t>Ahead of the review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6" y="1275606"/>
            <a:ext cx="5892206" cy="3357563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400" dirty="0"/>
              <a:t>Firm-wide AML risk assessment</a:t>
            </a:r>
            <a:br>
              <a:rPr lang="en-GB" sz="2400" dirty="0"/>
            </a:b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400" dirty="0"/>
              <a:t>AML policies, controls and procedures</a:t>
            </a:r>
            <a:br>
              <a:rPr lang="en-GB" sz="2400" dirty="0"/>
            </a:b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400" dirty="0"/>
              <a:t>Training records</a:t>
            </a:r>
            <a:br>
              <a:rPr lang="en-GB" sz="2400" dirty="0"/>
            </a:b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400" dirty="0"/>
              <a:t>List of fee earners</a:t>
            </a:r>
            <a:br>
              <a:rPr lang="en-GB" sz="2400" dirty="0"/>
            </a:b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400" dirty="0"/>
              <a:t>Fee earner interviews</a:t>
            </a:r>
          </a:p>
          <a:p>
            <a:pPr marL="0" indent="0">
              <a:lnSpc>
                <a:spcPct val="90000"/>
              </a:lnSpc>
              <a:buNone/>
            </a:pPr>
            <a:endParaRPr lang="en-GB" sz="2000" dirty="0"/>
          </a:p>
        </p:txBody>
      </p:sp>
      <p:pic>
        <p:nvPicPr>
          <p:cNvPr id="7" name="Graphic 6" descr="Shield Tick with solid fill">
            <a:extLst>
              <a:ext uri="{FF2B5EF4-FFF2-40B4-BE49-F238E27FC236}">
                <a16:creationId xmlns:a16="http://schemas.microsoft.com/office/drawing/2014/main" id="{6D77ED60-F884-8F10-37AC-6BEC431390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72200" y="1563638"/>
            <a:ext cx="2579838" cy="2579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919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B803A-1B9C-3C23-94A1-195E1B09F1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1BF8A77-FC99-2940-E1BB-D321758B21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95263"/>
            <a:ext cx="4895850" cy="857250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/>
              <a:t>What to expect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3ED5A43-311F-B995-090C-53C78368C6C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50824" y="1428750"/>
            <a:ext cx="6121375" cy="3357563"/>
          </a:xfrm>
        </p:spPr>
        <p:txBody>
          <a:bodyPr wrap="square" anchor="t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sz="2400" dirty="0"/>
              <a:t>On the day of the inspection</a:t>
            </a:r>
            <a:br>
              <a:rPr lang="en-GB" sz="2400" dirty="0"/>
            </a:br>
            <a:endParaRPr lang="en-GB" sz="2400" dirty="0"/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Interview</a:t>
            </a:r>
            <a:br>
              <a:rPr lang="en-GB" sz="2400" dirty="0"/>
            </a:br>
            <a:endParaRPr lang="en-GB" sz="2400" dirty="0"/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Key documents and file reviews</a:t>
            </a:r>
          </a:p>
          <a:p>
            <a:pPr eaLnBrk="1" hangingPunct="1">
              <a:lnSpc>
                <a:spcPct val="90000"/>
              </a:lnSpc>
            </a:pPr>
            <a:endParaRPr lang="en-GB" sz="2400" dirty="0"/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Close out meeting</a:t>
            </a:r>
          </a:p>
        </p:txBody>
      </p:sp>
      <p:pic>
        <p:nvPicPr>
          <p:cNvPr id="3" name="Graphic 2" descr="Books on shelf with solid fill">
            <a:extLst>
              <a:ext uri="{FF2B5EF4-FFF2-40B4-BE49-F238E27FC236}">
                <a16:creationId xmlns:a16="http://schemas.microsoft.com/office/drawing/2014/main" id="{D93EB96A-92B2-F7EC-D9E4-78F3A13999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44208" y="1851670"/>
            <a:ext cx="2367136" cy="2367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174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50825" y="195263"/>
            <a:ext cx="4895850" cy="857250"/>
          </a:xfrm>
        </p:spPr>
        <p:txBody>
          <a:bodyPr wrap="square" anchor="ctr">
            <a:normAutofit/>
          </a:bodyPr>
          <a:lstStyle/>
          <a:p>
            <a:r>
              <a:rPr lang="en-US"/>
              <a:t>Outcomes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sz="half" idx="1"/>
          </p:nvPr>
        </p:nvSpPr>
        <p:spPr>
          <a:xfrm>
            <a:off x="250824" y="1428750"/>
            <a:ext cx="5902029" cy="3357563"/>
          </a:xfrm>
        </p:spPr>
        <p:txBody>
          <a:bodyPr wrap="square" anchor="t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Compliant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Guidance</a:t>
            </a:r>
            <a:br>
              <a:rPr lang="en-US" sz="1800" dirty="0"/>
            </a:b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400" dirty="0"/>
              <a:t>Partially complaint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Engagement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Compliance plan</a:t>
            </a:r>
            <a:br>
              <a:rPr lang="en-US" sz="1800" dirty="0"/>
            </a:b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400" dirty="0"/>
              <a:t>Non-compliant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Referral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Referral with compliance plan</a:t>
            </a:r>
          </a:p>
        </p:txBody>
      </p:sp>
      <p:pic>
        <p:nvPicPr>
          <p:cNvPr id="3" name="Graphic 2" descr="Boardroom outline">
            <a:extLst>
              <a:ext uri="{FF2B5EF4-FFF2-40B4-BE49-F238E27FC236}">
                <a16:creationId xmlns:a16="http://schemas.microsoft.com/office/drawing/2014/main" id="{9D61CE7A-E57D-330F-CC32-3776354A0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12160" y="1815951"/>
            <a:ext cx="2583160" cy="258316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09E9F-B02B-F10F-EF88-F0DA5E315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FAE01F1-1B60-BCBF-50D4-5D8C5A9802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95263"/>
            <a:ext cx="4895850" cy="857250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/>
              <a:t>Key points to consider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1C0C7A8-0069-E4BB-C5C4-B66FF143424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50812" y="1428750"/>
            <a:ext cx="5717331" cy="3357563"/>
          </a:xfrm>
        </p:spPr>
        <p:txBody>
          <a:bodyPr wrap="square" anchor="t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sz="2400" dirty="0"/>
              <a:t>Don’t panic!</a:t>
            </a:r>
          </a:p>
          <a:p>
            <a:pPr eaLnBrk="1" hangingPunct="1">
              <a:lnSpc>
                <a:spcPct val="90000"/>
              </a:lnSpc>
            </a:pPr>
            <a:endParaRPr lang="en-GB" sz="2400" dirty="0"/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Work with us</a:t>
            </a:r>
          </a:p>
          <a:p>
            <a:pPr eaLnBrk="1" hangingPunct="1">
              <a:lnSpc>
                <a:spcPct val="90000"/>
              </a:lnSpc>
            </a:pPr>
            <a:endParaRPr lang="en-GB" sz="2400" dirty="0"/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Use this as an opportunity</a:t>
            </a:r>
          </a:p>
          <a:p>
            <a:pPr eaLnBrk="1" hangingPunct="1">
              <a:lnSpc>
                <a:spcPct val="90000"/>
              </a:lnSpc>
            </a:pPr>
            <a:endParaRPr lang="en-GB" sz="2400" dirty="0"/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Nobody is perfect</a:t>
            </a:r>
          </a:p>
        </p:txBody>
      </p:sp>
      <p:pic>
        <p:nvPicPr>
          <p:cNvPr id="2" name="Graphic 1" descr="Group brainstorm with solid fill">
            <a:extLst>
              <a:ext uri="{FF2B5EF4-FFF2-40B4-BE49-F238E27FC236}">
                <a16:creationId xmlns:a16="http://schemas.microsoft.com/office/drawing/2014/main" id="{8013A428-78A1-17A0-8F06-E32980CF0E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72200" y="1995686"/>
            <a:ext cx="2223120" cy="2223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585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287CB-3B20-1334-39E2-2DB9D5665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195263"/>
            <a:ext cx="4895850" cy="857250"/>
          </a:xfrm>
        </p:spPr>
        <p:txBody>
          <a:bodyPr wrap="square" anchor="ctr">
            <a:normAutofit/>
          </a:bodyPr>
          <a:lstStyle/>
          <a:p>
            <a:r>
              <a:rPr lang="en-GB" dirty="0"/>
              <a:t>Next steps</a:t>
            </a:r>
          </a:p>
        </p:txBody>
      </p:sp>
      <p:pic>
        <p:nvPicPr>
          <p:cNvPr id="12" name="Content Placeholder 11" descr="Meeting outline">
            <a:extLst>
              <a:ext uri="{FF2B5EF4-FFF2-40B4-BE49-F238E27FC236}">
                <a16:creationId xmlns:a16="http://schemas.microsoft.com/office/drawing/2014/main" id="{C393BFBF-EA24-A43D-76BC-3E749567E59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98750" y="1275606"/>
            <a:ext cx="3357563" cy="3357563"/>
          </a:xfrm>
        </p:spPr>
      </p:pic>
    </p:spTree>
    <p:extLst>
      <p:ext uri="{BB962C8B-B14F-4D97-AF65-F5344CB8AC3E}">
        <p14:creationId xmlns:p14="http://schemas.microsoft.com/office/powerpoint/2010/main" val="315433477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1891</TotalTime>
  <Words>200</Words>
  <Application>Microsoft Office PowerPoint</Application>
  <PresentationFormat>On-screen Show (16:9)</PresentationFormat>
  <Paragraphs>62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ＭＳ Ｐゴシック</vt:lpstr>
      <vt:lpstr>Aptos</vt:lpstr>
      <vt:lpstr>Arial</vt:lpstr>
      <vt:lpstr>Default Design</vt:lpstr>
      <vt:lpstr>AML: what to expect when  you’re inspected</vt:lpstr>
      <vt:lpstr>Introduction</vt:lpstr>
      <vt:lpstr>Our role </vt:lpstr>
      <vt:lpstr>Why have I been selected?</vt:lpstr>
      <vt:lpstr>Ahead of the review </vt:lpstr>
      <vt:lpstr>What to expect</vt:lpstr>
      <vt:lpstr>Outcomes</vt:lpstr>
      <vt:lpstr>Key points to consider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AML - what to expect when you're inspected</dc:title>
  <dc:creator>Solicitors Regulation Authority (SRA)</dc:creator>
  <cp:lastModifiedBy>Matthew Maidment</cp:lastModifiedBy>
  <cp:revision>58</cp:revision>
  <dcterms:created xsi:type="dcterms:W3CDTF">2002-05-21T16:15:24Z</dcterms:created>
  <dcterms:modified xsi:type="dcterms:W3CDTF">2025-11-03T08:39:51Z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0143640-2c58-497f-98bf-5d03ac8b8df5_Enabled">
    <vt:lpwstr>true</vt:lpwstr>
  </property>
  <property fmtid="{D5CDD505-2E9C-101B-9397-08002B2CF9AE}" pid="3" name="MSIP_Label_d0143640-2c58-497f-98bf-5d03ac8b8df5_SetDate">
    <vt:lpwstr>2025-09-26T14:02:09Z</vt:lpwstr>
  </property>
  <property fmtid="{D5CDD505-2E9C-101B-9397-08002B2CF9AE}" pid="4" name="MSIP_Label_d0143640-2c58-497f-98bf-5d03ac8b8df5_Method">
    <vt:lpwstr>Standard</vt:lpwstr>
  </property>
  <property fmtid="{D5CDD505-2E9C-101B-9397-08002B2CF9AE}" pid="5" name="MSIP_Label_d0143640-2c58-497f-98bf-5d03ac8b8df5_Name">
    <vt:lpwstr>General</vt:lpwstr>
  </property>
  <property fmtid="{D5CDD505-2E9C-101B-9397-08002B2CF9AE}" pid="6" name="MSIP_Label_d0143640-2c58-497f-98bf-5d03ac8b8df5_SiteId">
    <vt:lpwstr>adecc3d0-610d-4060-a865-615f7f48c411</vt:lpwstr>
  </property>
  <property fmtid="{D5CDD505-2E9C-101B-9397-08002B2CF9AE}" pid="7" name="MSIP_Label_d0143640-2c58-497f-98bf-5d03ac8b8df5_ActionId">
    <vt:lpwstr>518e0488-aa5d-447d-bcdf-5d55af0ded42</vt:lpwstr>
  </property>
  <property fmtid="{D5CDD505-2E9C-101B-9397-08002B2CF9AE}" pid="8" name="MSIP_Label_d0143640-2c58-497f-98bf-5d03ac8b8df5_ContentBits">
    <vt:lpwstr>1</vt:lpwstr>
  </property>
  <property fmtid="{D5CDD505-2E9C-101B-9397-08002B2CF9AE}" pid="9" name="MSIP_Label_d0143640-2c58-497f-98bf-5d03ac8b8df5_Tag">
    <vt:lpwstr>10, 3, 0, 1</vt:lpwstr>
  </property>
  <property fmtid="{D5CDD505-2E9C-101B-9397-08002B2CF9AE}" pid="10" name="ClassificationContentMarkingHeaderLocations">
    <vt:lpwstr>Default Design:3</vt:lpwstr>
  </property>
  <property fmtid="{D5CDD505-2E9C-101B-9397-08002B2CF9AE}" pid="11" name="ClassificationContentMarkingHeaderText">
    <vt:lpwstr>Sensitivity: General</vt:lpwstr>
  </property>
</Properties>
</file>