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0" r:id="rId5"/>
  </p:sldMasterIdLst>
  <p:notesMasterIdLst>
    <p:notesMasterId r:id="rId24"/>
  </p:notesMasterIdLst>
  <p:handoutMasterIdLst>
    <p:handoutMasterId r:id="rId25"/>
  </p:handoutMasterIdLst>
  <p:sldIdLst>
    <p:sldId id="261" r:id="rId6"/>
    <p:sldId id="349" r:id="rId7"/>
    <p:sldId id="324" r:id="rId8"/>
    <p:sldId id="356" r:id="rId9"/>
    <p:sldId id="357" r:id="rId10"/>
    <p:sldId id="350" r:id="rId11"/>
    <p:sldId id="347" r:id="rId12"/>
    <p:sldId id="351" r:id="rId13"/>
    <p:sldId id="354" r:id="rId14"/>
    <p:sldId id="331" r:id="rId15"/>
    <p:sldId id="352" r:id="rId16"/>
    <p:sldId id="363" r:id="rId17"/>
    <p:sldId id="360" r:id="rId18"/>
    <p:sldId id="364" r:id="rId19"/>
    <p:sldId id="353" r:id="rId20"/>
    <p:sldId id="365" r:id="rId21"/>
    <p:sldId id="332" r:id="rId22"/>
    <p:sldId id="366" r:id="rId2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783FB0-83A4-D6EE-15E5-DC450CE74684}" name="Ross Gillson" initials="RG" userId="S::ross.gillson@sra.org.uk::c033b154-1953-4801-8276-9539ae8998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03" autoAdjust="0"/>
    <p:restoredTop sz="90028" autoAdjust="0"/>
  </p:normalViewPr>
  <p:slideViewPr>
    <p:cSldViewPr>
      <p:cViewPr varScale="1">
        <p:scale>
          <a:sx n="98" d="100"/>
          <a:sy n="98" d="100"/>
        </p:scale>
        <p:origin x="504" y="7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A69BE-6EEA-44EC-AEF6-7A5D0D03F53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9B61F-A9A7-416F-8E5A-C81D9AFF3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7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98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730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8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063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036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845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512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24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35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04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368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72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Font typeface="Symbol" panose="05050102010706020507" pitchFamily="18" charset="2"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1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327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89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2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8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5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5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36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45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8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2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23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5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8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02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66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274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365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5066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774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7" y="94061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1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0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55881C-CD78-F2B3-5EDF-129950C4B54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027488" y="63500"/>
            <a:ext cx="11271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6" y="1419226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ACDAA-7ED6-E9BC-F839-25BB037EADE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027488" y="63500"/>
            <a:ext cx="11271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Public</a:t>
            </a:r>
          </a:p>
        </p:txBody>
      </p:sp>
    </p:spTree>
    <p:extLst>
      <p:ext uri="{BB962C8B-B14F-4D97-AF65-F5344CB8AC3E}">
        <p14:creationId xmlns:p14="http://schemas.microsoft.com/office/powerpoint/2010/main" val="40075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892" indent="-3428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31" indent="-285743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2972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348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8915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094E4B-DF47-9803-253E-4A9CB8A651B7}"/>
              </a:ext>
            </a:extLst>
          </p:cNvPr>
          <p:cNvSpPr txBox="1"/>
          <p:nvPr/>
        </p:nvSpPr>
        <p:spPr>
          <a:xfrm>
            <a:off x="1295429" y="1419622"/>
            <a:ext cx="6403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AML enforcement trends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D9ADEF26-0871-ED23-5CAF-AD0D85917698}"/>
              </a:ext>
            </a:extLst>
          </p:cNvPr>
          <p:cNvSpPr txBox="1">
            <a:spLocks/>
          </p:cNvSpPr>
          <p:nvPr/>
        </p:nvSpPr>
        <p:spPr bwMode="auto">
          <a:xfrm>
            <a:off x="513789" y="2542646"/>
            <a:ext cx="79671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31" indent="-28574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4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2972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348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915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200" kern="0" dirty="0"/>
              <a:t>Tracey Bourne, AML Investigations Manager</a:t>
            </a:r>
          </a:p>
          <a:p>
            <a:r>
              <a:rPr lang="en-GB" sz="2200" kern="0" dirty="0"/>
              <a:t>Sarah Jones, AML Senior Investigations Officer</a:t>
            </a:r>
          </a:p>
          <a:p>
            <a:endParaRPr lang="en-GB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2806-003A-7993-1B61-D9E9EF4F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Most common AML referrals</a:t>
            </a:r>
            <a:endParaRPr lang="en-GB" dirty="0"/>
          </a:p>
        </p:txBody>
      </p:sp>
      <p:sp>
        <p:nvSpPr>
          <p:cNvPr id="1031" name="Content Placeholder 2">
            <a:extLst>
              <a:ext uri="{FF2B5EF4-FFF2-40B4-BE49-F238E27FC236}">
                <a16:creationId xmlns:a16="http://schemas.microsoft.com/office/drawing/2014/main" id="{2199B786-1AA1-26E8-EA97-E3B7E06B2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784976" cy="3816647"/>
          </a:xfrm>
        </p:spPr>
        <p:txBody>
          <a:bodyPr/>
          <a:lstStyle/>
          <a:p>
            <a:pPr marL="342900" lvl="0" indent="-342900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Client and Matter Risk Assessments (CMRAs).</a:t>
            </a:r>
          </a:p>
          <a:p>
            <a:pPr marL="342900" lvl="0" indent="-342900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Policies, Controls and Procedures (PCPs).</a:t>
            </a:r>
          </a:p>
          <a:p>
            <a:pPr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ea typeface="Calibri" panose="020F0502020204030204" pitchFamily="34" charset="0"/>
              </a:rPr>
              <a:t>Source of Funds (SoF).</a:t>
            </a:r>
          </a:p>
          <a:p>
            <a:pPr marL="342900" lvl="0" indent="-342900">
              <a:lnSpc>
                <a:spcPct val="200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ea typeface="Calibri" panose="020F0502020204030204" pitchFamily="34" charset="0"/>
              </a:rPr>
              <a:t>Firm-Wide Risk Assessments (FWRAs).</a:t>
            </a:r>
            <a:endParaRPr lang="en-GB" sz="2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457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273F-D114-2EAF-97C7-47E07F2E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CMRAs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3E7A3-1241-E103-E573-008DF8236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552" y="1428750"/>
            <a:ext cx="7992888" cy="335756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GB" b="1" dirty="0"/>
              <a:t>What is a CMRA?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GB" b="1" dirty="0"/>
              <a:t>Regulation 28 of the MLRs 2017</a:t>
            </a:r>
          </a:p>
        </p:txBody>
      </p:sp>
    </p:spTree>
    <p:extLst>
      <p:ext uri="{BB962C8B-B14F-4D97-AF65-F5344CB8AC3E}">
        <p14:creationId xmlns:p14="http://schemas.microsoft.com/office/powerpoint/2010/main" val="162243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53CC-F271-8B2C-F79E-A44B79BF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CMRAs – Issues and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23B00-07FB-E2A2-5A97-5FF48E46F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428750"/>
            <a:ext cx="4579119" cy="335756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Issues</a:t>
            </a:r>
          </a:p>
          <a:p>
            <a:r>
              <a:rPr lang="en-GB" dirty="0"/>
              <a:t>Not having a process.</a:t>
            </a:r>
          </a:p>
          <a:p>
            <a:r>
              <a:rPr lang="en-GB" dirty="0"/>
              <a:t>Partially or incorrectly completed forms.</a:t>
            </a:r>
          </a:p>
          <a:p>
            <a:r>
              <a:rPr lang="en-GB" dirty="0"/>
              <a:t>Form doesn’t meet requirements.</a:t>
            </a:r>
          </a:p>
          <a:p>
            <a:r>
              <a:rPr lang="en-GB" dirty="0"/>
              <a:t>Not done in time.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C3B8C-58F0-F40D-8676-8CAF0633F7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Tips</a:t>
            </a:r>
          </a:p>
          <a:p>
            <a:r>
              <a:rPr lang="en-GB" dirty="0"/>
              <a:t>Written process.</a:t>
            </a:r>
          </a:p>
          <a:p>
            <a:r>
              <a:rPr lang="en-GB" dirty="0"/>
              <a:t>Training.</a:t>
            </a:r>
          </a:p>
          <a:p>
            <a:r>
              <a:rPr lang="en-GB" dirty="0"/>
              <a:t>Templates.</a:t>
            </a:r>
          </a:p>
          <a:p>
            <a:r>
              <a:rPr lang="en-GB" dirty="0"/>
              <a:t>Timing.</a:t>
            </a:r>
          </a:p>
          <a:p>
            <a:r>
              <a:rPr lang="en-GB" dirty="0"/>
              <a:t>Revisit.</a:t>
            </a:r>
          </a:p>
          <a:p>
            <a:r>
              <a:rPr lang="en-GB" dirty="0"/>
              <a:t>Check sample files.</a:t>
            </a:r>
          </a:p>
        </p:txBody>
      </p:sp>
    </p:spTree>
    <p:extLst>
      <p:ext uri="{BB962C8B-B14F-4D97-AF65-F5344CB8AC3E}">
        <p14:creationId xmlns:p14="http://schemas.microsoft.com/office/powerpoint/2010/main" val="373494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93CE-409E-3632-7798-CDF4E18AA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PCPs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93E24-C2FD-D808-63CB-389B07EFE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428750"/>
            <a:ext cx="7992888" cy="3357563"/>
          </a:xfrm>
        </p:spPr>
        <p:txBody>
          <a:bodyPr/>
          <a:lstStyle/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/>
              <a:t>What are PCPs?</a:t>
            </a:r>
          </a:p>
          <a:p>
            <a:pPr algn="ctr"/>
            <a:endParaRPr lang="en-GB" b="1" dirty="0"/>
          </a:p>
          <a:p>
            <a:pPr marL="0" indent="0" algn="ctr">
              <a:buNone/>
            </a:pPr>
            <a:r>
              <a:rPr lang="en-GB" b="1" dirty="0"/>
              <a:t>Regulation 19 MLRs 2017</a:t>
            </a:r>
          </a:p>
        </p:txBody>
      </p:sp>
    </p:spTree>
    <p:extLst>
      <p:ext uri="{BB962C8B-B14F-4D97-AF65-F5344CB8AC3E}">
        <p14:creationId xmlns:p14="http://schemas.microsoft.com/office/powerpoint/2010/main" val="64391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37DA-3C55-11B2-9A07-051EF780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PCPs – Issues and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0FC2C-3F47-028C-156D-B774AD13E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203598"/>
            <a:ext cx="4795838" cy="358271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Issues</a:t>
            </a:r>
          </a:p>
          <a:p>
            <a:r>
              <a:rPr lang="en-GB" sz="2400" dirty="0"/>
              <a:t>No PCPs.</a:t>
            </a:r>
          </a:p>
          <a:p>
            <a:r>
              <a:rPr lang="en-GB" sz="2400" dirty="0"/>
              <a:t>PCPs with areas missing.</a:t>
            </a:r>
          </a:p>
          <a:p>
            <a:r>
              <a:rPr lang="en-GB" sz="2400" dirty="0"/>
              <a:t>Noncompliance with PCPs.</a:t>
            </a:r>
          </a:p>
          <a:p>
            <a:r>
              <a:rPr lang="en-GB" sz="2400" dirty="0"/>
              <a:t>No monitoring of PCPs.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FBBA4-7C23-446B-8178-01F6DB83B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9064" y="1203598"/>
            <a:ext cx="3716337" cy="358271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Tips</a:t>
            </a:r>
          </a:p>
          <a:p>
            <a:r>
              <a:rPr lang="en-GB" sz="2400" dirty="0"/>
              <a:t>In writing.</a:t>
            </a:r>
          </a:p>
          <a:p>
            <a:r>
              <a:rPr lang="en-GB" sz="2400" dirty="0"/>
              <a:t>Review and record.</a:t>
            </a:r>
          </a:p>
          <a:p>
            <a:r>
              <a:rPr lang="en-GB" sz="2400" dirty="0"/>
              <a:t>Management approval.</a:t>
            </a:r>
          </a:p>
          <a:p>
            <a:r>
              <a:rPr lang="en-GB" sz="2400" dirty="0"/>
              <a:t>Training.</a:t>
            </a:r>
          </a:p>
          <a:p>
            <a:r>
              <a:rPr lang="en-GB" sz="2400" dirty="0"/>
              <a:t>Look out for changes.</a:t>
            </a:r>
          </a:p>
        </p:txBody>
      </p:sp>
    </p:spTree>
    <p:extLst>
      <p:ext uri="{BB962C8B-B14F-4D97-AF65-F5344CB8AC3E}">
        <p14:creationId xmlns:p14="http://schemas.microsoft.com/office/powerpoint/2010/main" val="103034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27D2-CA14-0653-FE3C-459CD8E9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C3F1-2252-94A3-1944-101A94B4D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68" y="1428750"/>
            <a:ext cx="7704855" cy="335756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GB" b="1" dirty="0"/>
              <a:t>What is SOF?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GB" b="1" dirty="0"/>
              <a:t>Regulation 28 of the MLRs 2017</a:t>
            </a:r>
          </a:p>
        </p:txBody>
      </p:sp>
    </p:spTree>
    <p:extLst>
      <p:ext uri="{BB962C8B-B14F-4D97-AF65-F5344CB8AC3E}">
        <p14:creationId xmlns:p14="http://schemas.microsoft.com/office/powerpoint/2010/main" val="195528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0F3D7-D42A-ED3B-9329-D1F89DC7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 – Issues and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E7F59-835C-DD06-A5AD-EEFD1910E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13" y="1203598"/>
            <a:ext cx="3716337" cy="3582716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Issues</a:t>
            </a:r>
          </a:p>
          <a:p>
            <a:r>
              <a:rPr lang="en-GB" dirty="0"/>
              <a:t>Lack of scrutiny.</a:t>
            </a:r>
          </a:p>
          <a:p>
            <a:r>
              <a:rPr lang="en-GB" dirty="0"/>
              <a:t>Not requesting information.</a:t>
            </a:r>
          </a:p>
          <a:p>
            <a:r>
              <a:rPr lang="en-GB" dirty="0"/>
              <a:t>No paper trail.</a:t>
            </a:r>
          </a:p>
          <a:p>
            <a:r>
              <a:rPr lang="en-GB" dirty="0"/>
              <a:t>Third parties.</a:t>
            </a:r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3092A-595B-D8F1-8FDA-BFAA742FA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03598"/>
            <a:ext cx="4343401" cy="358271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Tips</a:t>
            </a:r>
          </a:p>
          <a:p>
            <a:r>
              <a:rPr lang="en-GB" dirty="0"/>
              <a:t>Document everything including rationale.</a:t>
            </a:r>
          </a:p>
          <a:p>
            <a:r>
              <a:rPr lang="en-GB" dirty="0"/>
              <a:t>Understand risk and need.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06157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4B6C-4638-53DA-A4BD-9EDB5EB38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7417519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FWRA</a:t>
            </a:r>
            <a:endParaRPr lang="en-GB" dirty="0"/>
          </a:p>
        </p:txBody>
      </p:sp>
      <p:sp>
        <p:nvSpPr>
          <p:cNvPr id="2055" name="Content Placeholder 3">
            <a:extLst>
              <a:ext uri="{FF2B5EF4-FFF2-40B4-BE49-F238E27FC236}">
                <a16:creationId xmlns:a16="http://schemas.microsoft.com/office/drawing/2014/main" id="{3EFE3E9E-E5B7-EDB3-9F8F-560FAE1A5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824" y="1203598"/>
            <a:ext cx="8713664" cy="374463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b="1" kern="100" dirty="0"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What is a FWRA?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Regulation 18 of the MLRs 2017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kern="1200" dirty="0">
              <a:ea typeface="ＭＳ Ｐゴシック" pitchFamily="34" charset="-128"/>
              <a:cs typeface="+mn-cs"/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6133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25542-2A2D-A69E-0FA4-0883DAA0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FWRA – Issues and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1696-809A-0C12-238F-805842037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13" y="1052514"/>
            <a:ext cx="4895850" cy="3733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Issues</a:t>
            </a:r>
          </a:p>
          <a:p>
            <a:r>
              <a:rPr lang="en-GB" dirty="0"/>
              <a:t>No FWRA.</a:t>
            </a:r>
          </a:p>
          <a:p>
            <a:r>
              <a:rPr lang="en-GB" dirty="0"/>
              <a:t>Lacks detail.</a:t>
            </a:r>
          </a:p>
          <a:p>
            <a:r>
              <a:rPr lang="en-GB" dirty="0"/>
              <a:t>Not tailored.</a:t>
            </a:r>
          </a:p>
          <a:p>
            <a:r>
              <a:rPr lang="en-GB" dirty="0"/>
              <a:t>Proliferation financing.</a:t>
            </a:r>
          </a:p>
          <a:p>
            <a:r>
              <a:rPr lang="en-GB" dirty="0" err="1"/>
              <a:t>Lexcel</a:t>
            </a:r>
            <a:r>
              <a:rPr lang="en-GB" dirty="0"/>
              <a:t> accreditation.</a:t>
            </a:r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63E2E-E6E4-F8E7-887E-586D7BFF7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6016" y="1052514"/>
            <a:ext cx="4199385" cy="3733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Tips</a:t>
            </a:r>
          </a:p>
          <a:p>
            <a:r>
              <a:rPr lang="en-GB" dirty="0"/>
              <a:t>In writing.</a:t>
            </a:r>
          </a:p>
          <a:p>
            <a:r>
              <a:rPr lang="en-GB" dirty="0"/>
              <a:t>Keep under review.</a:t>
            </a:r>
          </a:p>
          <a:p>
            <a:r>
              <a:rPr lang="en-GB" dirty="0"/>
              <a:t>Proportionate.</a:t>
            </a:r>
          </a:p>
          <a:p>
            <a:r>
              <a:rPr lang="en-GB" dirty="0"/>
              <a:t>Keep previous versions.</a:t>
            </a:r>
          </a:p>
          <a:p>
            <a:r>
              <a:rPr lang="en-GB" dirty="0"/>
              <a:t>Assess all risk areas including PF.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27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Aims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635646"/>
            <a:ext cx="8448514" cy="2722314"/>
          </a:xfrm>
        </p:spPr>
        <p:txBody>
          <a:bodyPr wrap="square" anchor="t">
            <a:normAutofit/>
          </a:bodyPr>
          <a:lstStyle/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ea typeface="ＭＳ Ｐゴシック" pitchFamily="34" charset="-128"/>
              </a:rPr>
              <a:t>Share background and general trends seen in enforcement action.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200" kern="100" dirty="0">
                <a:ea typeface="Calibri" panose="020F0502020204030204" pitchFamily="34" charset="0"/>
              </a:rPr>
              <a:t>Provide example c</a:t>
            </a:r>
            <a:r>
              <a:rPr lang="en-GB" sz="2200" kern="100" dirty="0">
                <a:effectLst/>
                <a:ea typeface="Calibri" panose="020F0502020204030204" pitchFamily="34" charset="0"/>
              </a:rPr>
              <a:t>ase studies.</a:t>
            </a:r>
            <a:endParaRPr lang="en-GB" sz="2200" dirty="0">
              <a:ea typeface="ＭＳ Ｐゴシック" pitchFamily="34" charset="-128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200" kern="100" dirty="0">
                <a:ea typeface="Calibri" panose="020F0502020204030204" pitchFamily="34" charset="0"/>
              </a:rPr>
              <a:t>Share the common issues that lead to enforcement action being taken.</a:t>
            </a:r>
            <a:endParaRPr lang="en-GB" sz="2400" kern="100" dirty="0">
              <a:ea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200" kern="100" dirty="0">
                <a:ea typeface="Calibri" panose="020F0502020204030204" pitchFamily="34" charset="0"/>
              </a:rPr>
              <a:t>T</a:t>
            </a:r>
            <a:r>
              <a:rPr lang="en-GB" sz="2200" kern="100" dirty="0">
                <a:effectLst/>
                <a:ea typeface="Calibri" panose="020F0502020204030204" pitchFamily="34" charset="0"/>
              </a:rPr>
              <a:t>ips </a:t>
            </a:r>
            <a:r>
              <a:rPr lang="en-GB" sz="2200" kern="100" dirty="0">
                <a:ea typeface="Calibri" panose="020F0502020204030204" pitchFamily="34" charset="0"/>
              </a:rPr>
              <a:t>for helping to perfect your AML control environment.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400" kern="1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4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448514" cy="3744639"/>
          </a:xfrm>
        </p:spPr>
        <p:txBody>
          <a:bodyPr wrap="square" anchor="t">
            <a:normAutofit/>
          </a:bodyPr>
          <a:lstStyle/>
          <a:p>
            <a:pPr eaLnBrk="1" hangingPunct="1">
              <a:lnSpc>
                <a:spcPct val="107000"/>
              </a:lnSpc>
            </a:pPr>
            <a:r>
              <a:rPr lang="en-GB" sz="2400" dirty="0">
                <a:ea typeface="ＭＳ Ｐゴシック" pitchFamily="34" charset="-128"/>
              </a:rPr>
              <a:t>75% of our work is referred by the AML Proactive Supervision team.</a:t>
            </a:r>
          </a:p>
          <a:p>
            <a:pPr eaLnBrk="1" hangingPunct="1">
              <a:lnSpc>
                <a:spcPct val="107000"/>
              </a:lnSpc>
            </a:pPr>
            <a:endParaRPr lang="en-GB" sz="2400" dirty="0">
              <a:ea typeface="ＭＳ Ｐゴシック" pitchFamily="34" charset="-128"/>
            </a:endParaRPr>
          </a:p>
          <a:p>
            <a:pPr eaLnBrk="1" hangingPunct="1">
              <a:lnSpc>
                <a:spcPct val="107000"/>
              </a:lnSpc>
            </a:pPr>
            <a:r>
              <a:rPr lang="en-GB" sz="2400" dirty="0">
                <a:ea typeface="ＭＳ Ｐゴシック" pitchFamily="34" charset="-128"/>
              </a:rPr>
              <a:t>Last year we took enforcement action in 74 matters- 29% of the matters we dealt with.</a:t>
            </a:r>
          </a:p>
          <a:p>
            <a:pPr marL="0" indent="0" eaLnBrk="1" hangingPunct="1">
              <a:lnSpc>
                <a:spcPct val="107000"/>
              </a:lnSpc>
              <a:buNone/>
            </a:pPr>
            <a:endParaRPr lang="en-GB" sz="2400" dirty="0">
              <a:ea typeface="ＭＳ Ｐゴシック" pitchFamily="34" charset="-128"/>
            </a:endParaRPr>
          </a:p>
          <a:p>
            <a:pPr eaLnBrk="1" hangingPunct="1">
              <a:lnSpc>
                <a:spcPct val="107000"/>
              </a:lnSpc>
            </a:pPr>
            <a:r>
              <a:rPr lang="en-GB" sz="2400" dirty="0">
                <a:ea typeface="ＭＳ Ｐゴシック" pitchFamily="34" charset="-128"/>
              </a:rPr>
              <a:t>Conveyancing is still the greatest area of risk.</a:t>
            </a:r>
          </a:p>
        </p:txBody>
      </p:sp>
    </p:spTree>
    <p:extLst>
      <p:ext uri="{BB962C8B-B14F-4D97-AF65-F5344CB8AC3E}">
        <p14:creationId xmlns:p14="http://schemas.microsoft.com/office/powerpoint/2010/main" val="52121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2D60D-0C19-78CB-4DD7-C607F15B2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9729B-EBAD-E415-2E5E-D3C6C8495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68" y="1052513"/>
            <a:ext cx="7488832" cy="4090987"/>
          </a:xfrm>
        </p:spPr>
        <p:txBody>
          <a:bodyPr/>
          <a:lstStyle/>
          <a:p>
            <a:r>
              <a:rPr lang="en-GB" dirty="0"/>
              <a:t>Closure no further action.</a:t>
            </a:r>
          </a:p>
          <a:p>
            <a:r>
              <a:rPr lang="en-GB" dirty="0"/>
              <a:t>Closure with guidance.</a:t>
            </a:r>
          </a:p>
          <a:p>
            <a:r>
              <a:rPr lang="en-GB" dirty="0"/>
              <a:t>Letter of Advice.</a:t>
            </a:r>
          </a:p>
          <a:p>
            <a:r>
              <a:rPr lang="en-GB" dirty="0"/>
              <a:t>Warning.</a:t>
            </a:r>
          </a:p>
          <a:p>
            <a:r>
              <a:rPr lang="en-GB" dirty="0"/>
              <a:t>Financial penalty via RSA or notice.</a:t>
            </a:r>
          </a:p>
          <a:p>
            <a:r>
              <a:rPr lang="en-GB" dirty="0"/>
              <a:t>Conditions on firm authorisation/Practising Certificates.</a:t>
            </a:r>
          </a:p>
          <a:p>
            <a:r>
              <a:rPr lang="en-GB" dirty="0"/>
              <a:t>Referral to the SDT.</a:t>
            </a:r>
          </a:p>
        </p:txBody>
      </p:sp>
    </p:spTree>
    <p:extLst>
      <p:ext uri="{BB962C8B-B14F-4D97-AF65-F5344CB8AC3E}">
        <p14:creationId xmlns:p14="http://schemas.microsoft.com/office/powerpoint/2010/main" val="277897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5F91D-FAF2-C118-6F18-56089E65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Levels of fines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DA08223-FACE-11EE-1FBD-8EE5DF9B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2368866-AC1C-FAB2-E563-6FAD99DD114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5852266"/>
              </p:ext>
            </p:extLst>
          </p:nvPr>
        </p:nvGraphicFramePr>
        <p:xfrm>
          <a:off x="482630" y="1631156"/>
          <a:ext cx="7833786" cy="2963473"/>
        </p:xfrm>
        <a:graphic>
          <a:graphicData uri="http://schemas.openxmlformats.org/drawingml/2006/table">
            <a:tbl>
              <a:tblPr firstRow="1" firstCol="1" bandRow="1"/>
              <a:tblGrid>
                <a:gridCol w="4036602">
                  <a:extLst>
                    <a:ext uri="{9D8B030D-6E8A-4147-A177-3AD203B41FA5}">
                      <a16:colId xmlns:a16="http://schemas.microsoft.com/office/drawing/2014/main" val="1945013623"/>
                    </a:ext>
                  </a:extLst>
                </a:gridCol>
                <a:gridCol w="2068992">
                  <a:extLst>
                    <a:ext uri="{9D8B030D-6E8A-4147-A177-3AD203B41FA5}">
                      <a16:colId xmlns:a16="http://schemas.microsoft.com/office/drawing/2014/main" val="406362733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786454689"/>
                    </a:ext>
                  </a:extLst>
                </a:gridCol>
              </a:tblGrid>
              <a:tr h="604970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Value of financial penalty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Number of fines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%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489315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0 - £2,000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5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11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068607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£2,001 - £5,000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9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20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34581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£5,001 - £10,000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7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16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962521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£10,001 - £20,000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18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41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744940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£20,001 - £24,999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4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297709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£25,000 - £50,000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0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243365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£50,001 plus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600" b="0" i="0" u="none" strike="noStrike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2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2473" marR="102473" marT="142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73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65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sz="2200" b="1" kern="100" dirty="0">
                <a:latin typeface="+mj-lt"/>
                <a:ea typeface="Calibri" panose="020F0502020204030204" pitchFamily="34" charset="0"/>
              </a:rPr>
              <a:t>Firm A</a:t>
            </a:r>
          </a:p>
          <a:p>
            <a:endParaRPr lang="en-GB" sz="2000" dirty="0"/>
          </a:p>
          <a:p>
            <a:r>
              <a:rPr lang="en-GB" sz="2000" dirty="0"/>
              <a:t>No FWRA at all and then partially complaint until 2019.</a:t>
            </a:r>
          </a:p>
          <a:p>
            <a:r>
              <a:rPr lang="en-GB" sz="2000" dirty="0"/>
              <a:t>No PCPs at all and then partially compliant until 2023.</a:t>
            </a:r>
          </a:p>
          <a:p>
            <a:r>
              <a:rPr lang="en-GB" sz="2000" dirty="0"/>
              <a:t>No independent audit until 2023.</a:t>
            </a:r>
          </a:p>
          <a:p>
            <a:r>
              <a:rPr lang="en-GB" sz="2000" dirty="0"/>
              <a:t>Five files without CMRA.</a:t>
            </a:r>
          </a:p>
          <a:p>
            <a:r>
              <a:rPr lang="en-GB" sz="2000" dirty="0"/>
              <a:t>2 files with inadequate SOF.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Fine £46,447</a:t>
            </a:r>
          </a:p>
        </p:txBody>
      </p:sp>
    </p:spTree>
    <p:extLst>
      <p:ext uri="{BB962C8B-B14F-4D97-AF65-F5344CB8AC3E}">
        <p14:creationId xmlns:p14="http://schemas.microsoft.com/office/powerpoint/2010/main" val="328001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Mr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endParaRPr lang="en-US" b="1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n-US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</a:rPr>
              <a:t>No CMRAs on any files.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CDD on two files.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SOF on two files.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Fine £2,398</a:t>
            </a:r>
          </a:p>
        </p:txBody>
      </p:sp>
    </p:spTree>
    <p:extLst>
      <p:ext uri="{BB962C8B-B14F-4D97-AF65-F5344CB8AC3E}">
        <p14:creationId xmlns:p14="http://schemas.microsoft.com/office/powerpoint/2010/main" val="297782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 C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CMRA October 2011 and June 2017.</a:t>
            </a:r>
          </a:p>
          <a:p>
            <a:pPr>
              <a:lnSpc>
                <a:spcPct val="107000"/>
              </a:lnSpc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No CMRA process 2017 to July 2023.</a:t>
            </a:r>
          </a:p>
          <a:p>
            <a:pPr>
              <a:lnSpc>
                <a:spcPct val="107000"/>
              </a:lnSpc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Failed to document CMRAs between 2023 and April 2024.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sz="1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000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kern="100" dirty="0">
                <a:latin typeface="Arial" panose="020B0604020202020204" pitchFamily="34" charset="0"/>
              </a:rPr>
              <a:t>Fine £24,498</a:t>
            </a:r>
          </a:p>
        </p:txBody>
      </p:sp>
    </p:spTree>
    <p:extLst>
      <p:ext uri="{BB962C8B-B14F-4D97-AF65-F5344CB8AC3E}">
        <p14:creationId xmlns:p14="http://schemas.microsoft.com/office/powerpoint/2010/main" val="156121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948B-0CBC-DDC4-3AC6-9F2D1639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1C59A-E0A2-DB58-7D59-363F7C698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Firm D</a:t>
            </a:r>
          </a:p>
          <a:p>
            <a:endParaRPr lang="en-GB" dirty="0"/>
          </a:p>
          <a:p>
            <a:r>
              <a:rPr lang="en-GB" dirty="0"/>
              <a:t>Failure to have in place compliant FWRA.</a:t>
            </a:r>
          </a:p>
          <a:p>
            <a:r>
              <a:rPr lang="en-GB" dirty="0"/>
              <a:t>Failure to conduct adequate CMRA - the firm had a file opening form.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Letter of advice</a:t>
            </a:r>
          </a:p>
        </p:txBody>
      </p:sp>
    </p:spTree>
    <p:extLst>
      <p:ext uri="{BB962C8B-B14F-4D97-AF65-F5344CB8AC3E}">
        <p14:creationId xmlns:p14="http://schemas.microsoft.com/office/powerpoint/2010/main" val="4562384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66d78a-331f-4f42-b2df-14a4aa2908a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BE548349264449B2643EF09791E5D7" ma:contentTypeVersion="16" ma:contentTypeDescription="Create a new document." ma:contentTypeScope="" ma:versionID="172a00e82919a55cd29dcb62516408e7">
  <xsd:schema xmlns:xsd="http://www.w3.org/2001/XMLSchema" xmlns:xs="http://www.w3.org/2001/XMLSchema" xmlns:p="http://schemas.microsoft.com/office/2006/metadata/properties" xmlns:ns3="0966d78a-331f-4f42-b2df-14a4aa2908a9" xmlns:ns4="da984364-767d-4841-be02-942d9c3e7b72" targetNamespace="http://schemas.microsoft.com/office/2006/metadata/properties" ma:root="true" ma:fieldsID="2cad079559549327c70872c14710a942" ns3:_="" ns4:_="">
    <xsd:import namespace="0966d78a-331f-4f42-b2df-14a4aa2908a9"/>
    <xsd:import namespace="da984364-767d-4841-be02-942d9c3e7b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6d78a-331f-4f42-b2df-14a4aa2908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984364-767d-4841-be02-942d9c3e7b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452C59-7F05-4C1D-B4A5-DF435AF5BE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DC21A5-05A1-4B35-9711-348CE3808D46}">
  <ds:schemaRefs>
    <ds:schemaRef ds:uri="0966d78a-331f-4f42-b2df-14a4aa2908a9"/>
    <ds:schemaRef ds:uri="http://schemas.microsoft.com/office/2006/documentManagement/types"/>
    <ds:schemaRef ds:uri="http://purl.org/dc/terms/"/>
    <ds:schemaRef ds:uri="da984364-767d-4841-be02-942d9c3e7b72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096457-8891-4FF4-B938-11BF8D05C1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6d78a-331f-4f42-b2df-14a4aa2908a9"/>
    <ds:schemaRef ds:uri="da984364-767d-4841-be02-942d9c3e7b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6218</TotalTime>
  <Words>576</Words>
  <Application>Microsoft Office PowerPoint</Application>
  <PresentationFormat>On-screen Show (16:9)</PresentationFormat>
  <Paragraphs>166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Symbol</vt:lpstr>
      <vt:lpstr>Default Design</vt:lpstr>
      <vt:lpstr>1_Default Design</vt:lpstr>
      <vt:lpstr>PowerPoint Presentation</vt:lpstr>
      <vt:lpstr>Aims</vt:lpstr>
      <vt:lpstr>Background</vt:lpstr>
      <vt:lpstr>Types of Outcomes</vt:lpstr>
      <vt:lpstr>Levels of fines</vt:lpstr>
      <vt:lpstr>Case studies</vt:lpstr>
      <vt:lpstr>Case studies</vt:lpstr>
      <vt:lpstr>Case studies</vt:lpstr>
      <vt:lpstr>Case studies</vt:lpstr>
      <vt:lpstr>Most common AML referrals</vt:lpstr>
      <vt:lpstr>CMRAs</vt:lpstr>
      <vt:lpstr>CMRAs – Issues and Tips</vt:lpstr>
      <vt:lpstr>PCPs</vt:lpstr>
      <vt:lpstr>PCPs – Issues and Tips</vt:lpstr>
      <vt:lpstr>SOF</vt:lpstr>
      <vt:lpstr>SoF – Issues and Tips</vt:lpstr>
      <vt:lpstr>FWRA</vt:lpstr>
      <vt:lpstr>FWRA – Issues and Tips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 Enforcement trends</dc:title>
  <dc:creator>Solicitors Regulation Authority (SRA)</dc:creator>
  <cp:lastModifiedBy>Matthew Maidment</cp:lastModifiedBy>
  <cp:revision>139</cp:revision>
  <dcterms:created xsi:type="dcterms:W3CDTF">2002-05-21T16:15:24Z</dcterms:created>
  <dcterms:modified xsi:type="dcterms:W3CDTF">2025-05-07T11:02:41Z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0x010100CABE548349264449B2643EF09791E5D7</vt:lpwstr>
  </property>
  <property fmtid="{D5CDD505-2E9C-101B-9397-08002B2CF9AE}" pid="3" name="MSIP_Label_152df092-9680-444a-aacb-bd6f622b57ec_Enabled">
    <vt:lpwstr>true</vt:lpwstr>
  </property>
  <property fmtid="{D5CDD505-2E9C-101B-9397-08002B2CF9AE}" pid="4" name="MSIP_Label_152df092-9680-444a-aacb-bd6f622b57ec_SetDate">
    <vt:lpwstr>2025-04-28T11:18:58Z</vt:lpwstr>
  </property>
  <property fmtid="{D5CDD505-2E9C-101B-9397-08002B2CF9AE}" pid="5" name="MSIP_Label_152df092-9680-444a-aacb-bd6f622b57ec_Method">
    <vt:lpwstr>Privileged</vt:lpwstr>
  </property>
  <property fmtid="{D5CDD505-2E9C-101B-9397-08002B2CF9AE}" pid="6" name="MSIP_Label_152df092-9680-444a-aacb-bd6f622b57ec_Name">
    <vt:lpwstr>Public_</vt:lpwstr>
  </property>
  <property fmtid="{D5CDD505-2E9C-101B-9397-08002B2CF9AE}" pid="7" name="MSIP_Label_152df092-9680-444a-aacb-bd6f622b57ec_SiteId">
    <vt:lpwstr>adecc3d0-610d-4060-a865-615f7f48c411</vt:lpwstr>
  </property>
  <property fmtid="{D5CDD505-2E9C-101B-9397-08002B2CF9AE}" pid="8" name="MSIP_Label_152df092-9680-444a-aacb-bd6f622b57ec_ActionId">
    <vt:lpwstr>108d5e9e-8425-44d5-8f2c-a0615e4e0ad6</vt:lpwstr>
  </property>
  <property fmtid="{D5CDD505-2E9C-101B-9397-08002B2CF9AE}" pid="9" name="MSIP_Label_152df092-9680-444a-aacb-bd6f622b57ec_ContentBits">
    <vt:lpwstr>1</vt:lpwstr>
  </property>
  <property fmtid="{D5CDD505-2E9C-101B-9397-08002B2CF9AE}" pid="10" name="MSIP_Label_152df092-9680-444a-aacb-bd6f622b57ec_Tag">
    <vt:lpwstr>10, 0, 1, 1</vt:lpwstr>
  </property>
  <property fmtid="{D5CDD505-2E9C-101B-9397-08002B2CF9AE}" pid="11" name="ClassificationContentMarkingHeaderLocations">
    <vt:lpwstr>Default Design:3\1_Default Design:4</vt:lpwstr>
  </property>
  <property fmtid="{D5CDD505-2E9C-101B-9397-08002B2CF9AE}" pid="12" name="ClassificationContentMarkingHeaderText">
    <vt:lpwstr>Sensitivity: Public</vt:lpwstr>
  </property>
</Properties>
</file>