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1" r:id="rId2"/>
    <p:sldId id="264" r:id="rId3"/>
    <p:sldId id="260" r:id="rId4"/>
    <p:sldId id="262" r:id="rId5"/>
    <p:sldId id="263" r:id="rId6"/>
    <p:sldId id="265" r:id="rId7"/>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948" autoAdjust="0"/>
  </p:normalViewPr>
  <p:slideViewPr>
    <p:cSldViewPr>
      <p:cViewPr varScale="1">
        <p:scale>
          <a:sx n="99" d="100"/>
          <a:sy n="99" d="100"/>
        </p:scale>
        <p:origin x="979" y="86"/>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3/22/2024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78A355-9AC4-4816-A92A-44B9E2DFC2AC}" type="datetimeFigureOut">
              <a:rPr lang="en-GB" smtClean="0"/>
              <a:t>22/03/2024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33B25-E944-4BE5-84F1-43CE8CB10152}" type="slidenum">
              <a:rPr lang="en-GB" smtClean="0"/>
              <a:t>‹#›</a:t>
            </a:fld>
            <a:endParaRPr lang="en-GB"/>
          </a:p>
        </p:txBody>
      </p:sp>
    </p:spTree>
    <p:extLst>
      <p:ext uri="{BB962C8B-B14F-4D97-AF65-F5344CB8AC3E}">
        <p14:creationId xmlns:p14="http://schemas.microsoft.com/office/powerpoint/2010/main" val="566148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Quick reminder of what the role does, how I do it, and how long I’ve been involved and introducing Ricardo as my successor (saying he will introduce himself after my slot)</a:t>
            </a:r>
          </a:p>
        </p:txBody>
      </p:sp>
      <p:sp>
        <p:nvSpPr>
          <p:cNvPr id="4" name="Slide Number Placeholder 3"/>
          <p:cNvSpPr>
            <a:spLocks noGrp="1"/>
          </p:cNvSpPr>
          <p:nvPr>
            <p:ph type="sldNum" sz="quarter" idx="5"/>
          </p:nvPr>
        </p:nvSpPr>
        <p:spPr/>
        <p:txBody>
          <a:bodyPr/>
          <a:lstStyle/>
          <a:p>
            <a:fld id="{47E33B25-E944-4BE5-84F1-43CE8CB10152}" type="slidenum">
              <a:rPr lang="en-GB" smtClean="0"/>
              <a:t>2</a:t>
            </a:fld>
            <a:endParaRPr lang="en-GB"/>
          </a:p>
        </p:txBody>
      </p:sp>
    </p:spTree>
    <p:extLst>
      <p:ext uri="{BB962C8B-B14F-4D97-AF65-F5344CB8AC3E}">
        <p14:creationId xmlns:p14="http://schemas.microsoft.com/office/powerpoint/2010/main" val="155663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overview of the second full year of operation from my perspective:</a:t>
            </a:r>
          </a:p>
          <a:p>
            <a:r>
              <a:rPr lang="en-GB" dirty="0"/>
              <a:t>Headline is year on year improvements were observed a reminder the SQE requires complex and demanding assessment arrangements, and these operate in a high-stakes context.</a:t>
            </a:r>
          </a:p>
          <a:p>
            <a:r>
              <a:rPr lang="en-GB" dirty="0"/>
              <a:t>I am confident that the outcomes for candidates are fair and reliable</a:t>
            </a:r>
          </a:p>
          <a:p>
            <a:r>
              <a:rPr lang="en-GB" dirty="0"/>
              <a:t>There were still some operational issues arising, fewer and less wide ranging than the year before.  Having the candidate’s interests at the heart of any remedial action necessary remains critical</a:t>
            </a:r>
          </a:p>
          <a:p>
            <a:r>
              <a:rPr lang="en-GB" dirty="0"/>
              <a:t>A thorough lessons learned process has been maintained, I will talk through some of those delivered in more detail.  I will go on to highlight where some future improvements are still needed. </a:t>
            </a:r>
          </a:p>
          <a:p>
            <a:endParaRPr lang="en-GB" dirty="0"/>
          </a:p>
        </p:txBody>
      </p:sp>
      <p:sp>
        <p:nvSpPr>
          <p:cNvPr id="4" name="Slide Number Placeholder 3"/>
          <p:cNvSpPr>
            <a:spLocks noGrp="1"/>
          </p:cNvSpPr>
          <p:nvPr>
            <p:ph type="sldNum" sz="quarter" idx="5"/>
          </p:nvPr>
        </p:nvSpPr>
        <p:spPr/>
        <p:txBody>
          <a:bodyPr/>
          <a:lstStyle/>
          <a:p>
            <a:fld id="{47E33B25-E944-4BE5-84F1-43CE8CB10152}" type="slidenum">
              <a:rPr lang="en-GB" smtClean="0"/>
              <a:t>3</a:t>
            </a:fld>
            <a:endParaRPr lang="en-GB"/>
          </a:p>
        </p:txBody>
      </p:sp>
    </p:spTree>
    <p:extLst>
      <p:ext uri="{BB962C8B-B14F-4D97-AF65-F5344CB8AC3E}">
        <p14:creationId xmlns:p14="http://schemas.microsoft.com/office/powerpoint/2010/main" val="126711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During Sept ’22 – Sept ‘23 I observed a number of improvements.  Specifically improved access arrangements e.g. use of read/write technology, better issue raising and resolution between Kaplan and Pearson Vue when using the Pearson Vue test centres, steps taken to improve and standardise how SQE2 markers are calibrated to mark SQE2 exams.  These improvements demonstrated that lessons were learned from the year before, they were appropriately prioritised and changes were delivered.</a:t>
            </a:r>
          </a:p>
          <a:p>
            <a:r>
              <a:rPr lang="en-GB" dirty="0"/>
              <a:t>Some aspects of delivery are already excellent, for example the psychometric support used to determine and maintain standards and assure that the assessments have performed effectively, from a technical perspective and ,increasingly, how psychometric data are used to review and improve the question setting and task setting process..</a:t>
            </a:r>
          </a:p>
          <a:p>
            <a:r>
              <a:rPr lang="en-GB" dirty="0"/>
              <a:t>The approach taken to set the SQE standards is good, a Standards Advisory Group has been set up to offer advice and support to the exam board and the psychometric reporting to these groups is consistently of a comprehensive and high standard, enabling the exam board to have confidence in recommended pass marks.</a:t>
            </a:r>
          </a:p>
          <a:p>
            <a:r>
              <a:rPr lang="en-GB" dirty="0"/>
              <a:t>Kaplan and SRA have good quality assurance safeguards in place and the approach taken with capturing and prioritising actions arising from lessons learned is thorough.</a:t>
            </a:r>
          </a:p>
        </p:txBody>
      </p:sp>
      <p:sp>
        <p:nvSpPr>
          <p:cNvPr id="4" name="Slide Number Placeholder 3"/>
          <p:cNvSpPr>
            <a:spLocks noGrp="1"/>
          </p:cNvSpPr>
          <p:nvPr>
            <p:ph type="sldNum" sz="quarter" idx="5"/>
          </p:nvPr>
        </p:nvSpPr>
        <p:spPr/>
        <p:txBody>
          <a:bodyPr/>
          <a:lstStyle/>
          <a:p>
            <a:fld id="{47E33B25-E944-4BE5-84F1-43CE8CB10152}" type="slidenum">
              <a:rPr lang="en-GB" smtClean="0"/>
              <a:t>4</a:t>
            </a:fld>
            <a:endParaRPr lang="en-GB"/>
          </a:p>
        </p:txBody>
      </p:sp>
    </p:spTree>
    <p:extLst>
      <p:ext uri="{BB962C8B-B14F-4D97-AF65-F5344CB8AC3E}">
        <p14:creationId xmlns:p14="http://schemas.microsoft.com/office/powerpoint/2010/main" val="514149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Unfortunately a few issues did adversely affect a minority of candidates, these were of lesser impact, and more limited in scale, than last year, nevertheless any issue which adversely affects even one candidate’s experience of taking the SQE is one too many.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When operational issues have arisen the reaction has been effective, for example reactive steps were taken when test centre incidents arose, these continued to take candidate centred approach, treating each candidate as an individual, when working out the best course of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Some candidates did have difficulties using the booking system for booking Spring’24 exams and I expect Ricardo will pick up on actions being taken in his first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Volumes of entries continue to increase, demand for exam bookings will continue to rise in 2024 and this will require new and robust processes to safeguard the candidate experience while ensuring standards are maintained and the demands of the SQE on candidates remain very similar over time.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is further opportunity for improvements remain these include: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to further support candidates with particular access arrangements requirements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to further improve support for SQE2 markers during the training and live marking stages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and, longer term, using the outcomes of the University of Exeter review when published, to close the gap in achievement that exists between different demographic group, this might include how to support candidates of all backgrounds to have access to high quality preparation and support for the SQE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47E33B25-E944-4BE5-84F1-43CE8CB10152}" type="slidenum">
              <a:rPr lang="en-GB" smtClean="0"/>
              <a:t>5</a:t>
            </a:fld>
            <a:endParaRPr lang="en-GB"/>
          </a:p>
        </p:txBody>
      </p:sp>
    </p:spTree>
    <p:extLst>
      <p:ext uri="{BB962C8B-B14F-4D97-AF65-F5344CB8AC3E}">
        <p14:creationId xmlns:p14="http://schemas.microsoft.com/office/powerpoint/2010/main" val="4160324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Hand over to Ricardo</a:t>
            </a:r>
          </a:p>
        </p:txBody>
      </p:sp>
      <p:sp>
        <p:nvSpPr>
          <p:cNvPr id="4" name="Slide Number Placeholder 3"/>
          <p:cNvSpPr>
            <a:spLocks noGrp="1"/>
          </p:cNvSpPr>
          <p:nvPr>
            <p:ph type="sldNum" sz="quarter" idx="5"/>
          </p:nvPr>
        </p:nvSpPr>
        <p:spPr/>
        <p:txBody>
          <a:bodyPr/>
          <a:lstStyle/>
          <a:p>
            <a:fld id="{47E33B25-E944-4BE5-84F1-43CE8CB10152}" type="slidenum">
              <a:rPr lang="en-GB" smtClean="0"/>
              <a:t>6</a:t>
            </a:fld>
            <a:endParaRPr lang="en-GB"/>
          </a:p>
        </p:txBody>
      </p:sp>
    </p:spTree>
    <p:extLst>
      <p:ext uri="{BB962C8B-B14F-4D97-AF65-F5344CB8AC3E}">
        <p14:creationId xmlns:p14="http://schemas.microsoft.com/office/powerpoint/2010/main" val="2766394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
        <p:nvSpPr>
          <p:cNvPr id="4" name="TextBox 3">
            <a:extLst>
              <a:ext uri="{FF2B5EF4-FFF2-40B4-BE49-F238E27FC236}">
                <a16:creationId xmlns:a16="http://schemas.microsoft.com/office/drawing/2014/main" id="{F66C6FBF-8B80-F678-FCB2-2EB02B91215C}"/>
              </a:ext>
            </a:extLst>
          </p:cNvPr>
          <p:cNvSpPr txBox="1"/>
          <p:nvPr userDrawn="1">
            <p:extLst>
              <p:ext uri="{1162E1C5-73C7-4A58-AE30-91384D911F3F}">
                <p184:classification xmlns:p184="http://schemas.microsoft.com/office/powerpoint/2018/4/main" val="hdr"/>
              </p:ext>
            </p:extLst>
          </p:nvPr>
        </p:nvSpPr>
        <p:spPr>
          <a:xfrm>
            <a:off x="3970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59632" y="1491630"/>
            <a:ext cx="6694488" cy="1101725"/>
          </a:xfrm>
        </p:spPr>
        <p:txBody>
          <a:bodyPr/>
          <a:lstStyle/>
          <a:p>
            <a:pPr eaLnBrk="1" hangingPunct="1">
              <a:defRPr/>
            </a:pPr>
            <a:r>
              <a:rPr lang="en-GB" dirty="0">
                <a:ea typeface="ＭＳ Ｐゴシック" pitchFamily="34" charset="-128"/>
              </a:rPr>
              <a:t>SQE Independent Reviewer</a:t>
            </a:r>
          </a:p>
        </p:txBody>
      </p:sp>
      <p:sp>
        <p:nvSpPr>
          <p:cNvPr id="3075" name="Rectangle 5"/>
          <p:cNvSpPr>
            <a:spLocks noGrp="1" noChangeArrowheads="1"/>
          </p:cNvSpPr>
          <p:nvPr>
            <p:ph type="subTitle" idx="1"/>
          </p:nvPr>
        </p:nvSpPr>
        <p:spPr>
          <a:xfrm>
            <a:off x="1258888" y="2841625"/>
            <a:ext cx="6624637" cy="1314450"/>
          </a:xfrm>
        </p:spPr>
        <p:txBody>
          <a:bodyPr/>
          <a:lstStyle/>
          <a:p>
            <a:pPr eaLnBrk="1" hangingPunct="1"/>
            <a:r>
              <a:rPr lang="en-GB" dirty="0">
                <a:solidFill>
                  <a:srgbClr val="262626"/>
                </a:solidFill>
                <a:ea typeface="ＭＳ Ｐゴシック" pitchFamily="34" charset="-128"/>
              </a:rPr>
              <a:t>Geoff Coombe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F5BBC-AF03-69A3-3A4A-CA619B397D50}"/>
              </a:ext>
            </a:extLst>
          </p:cNvPr>
          <p:cNvSpPr>
            <a:spLocks noGrp="1"/>
          </p:cNvSpPr>
          <p:nvPr>
            <p:ph type="title"/>
          </p:nvPr>
        </p:nvSpPr>
        <p:spPr>
          <a:xfrm>
            <a:off x="250824" y="195263"/>
            <a:ext cx="5833344" cy="857250"/>
          </a:xfrm>
        </p:spPr>
        <p:txBody>
          <a:bodyPr/>
          <a:lstStyle/>
          <a:p>
            <a:r>
              <a:rPr lang="en-GB" dirty="0"/>
              <a:t>Role of Independent Reviewer</a:t>
            </a:r>
          </a:p>
        </p:txBody>
      </p:sp>
      <p:sp>
        <p:nvSpPr>
          <p:cNvPr id="3" name="Content Placeholder 2">
            <a:extLst>
              <a:ext uri="{FF2B5EF4-FFF2-40B4-BE49-F238E27FC236}">
                <a16:creationId xmlns:a16="http://schemas.microsoft.com/office/drawing/2014/main" id="{E559DD7A-701B-5DA2-D668-C284AB133245}"/>
              </a:ext>
            </a:extLst>
          </p:cNvPr>
          <p:cNvSpPr>
            <a:spLocks noGrp="1"/>
          </p:cNvSpPr>
          <p:nvPr>
            <p:ph idx="1"/>
          </p:nvPr>
        </p:nvSpPr>
        <p:spPr/>
        <p:txBody>
          <a:bodyPr/>
          <a:lstStyle/>
          <a:p>
            <a:r>
              <a:rPr lang="en-GB" dirty="0"/>
              <a:t>To provide external assurance to SRA and Kaplan that the SQE is fair, defensible and will command public confidence</a:t>
            </a:r>
          </a:p>
          <a:p>
            <a:r>
              <a:rPr lang="en-GB" dirty="0"/>
              <a:t>Work involves interviews, direct observation, review of management reports</a:t>
            </a:r>
          </a:p>
          <a:p>
            <a:r>
              <a:rPr lang="en-GB" dirty="0"/>
              <a:t>Have completed my five-year term and now handing over to Ricardo Le </a:t>
            </a:r>
          </a:p>
        </p:txBody>
      </p:sp>
    </p:spTree>
    <p:extLst>
      <p:ext uri="{BB962C8B-B14F-4D97-AF65-F5344CB8AC3E}">
        <p14:creationId xmlns:p14="http://schemas.microsoft.com/office/powerpoint/2010/main" val="162617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4895850" cy="857250"/>
          </a:xfrm>
        </p:spPr>
        <p:txBody>
          <a:bodyPr/>
          <a:lstStyle/>
          <a:p>
            <a:pPr eaLnBrk="1" hangingPunct="1"/>
            <a:r>
              <a:rPr lang="en-GB" dirty="0">
                <a:ea typeface="ＭＳ Ｐゴシック" pitchFamily="34" charset="-128"/>
              </a:rPr>
              <a:t>Sept 2022 – Sept 2023</a:t>
            </a:r>
          </a:p>
        </p:txBody>
      </p:sp>
      <p:sp>
        <p:nvSpPr>
          <p:cNvPr id="4099" name="Rectangle 3"/>
          <p:cNvSpPr>
            <a:spLocks noGrp="1" noChangeArrowheads="1"/>
          </p:cNvSpPr>
          <p:nvPr>
            <p:ph type="body" idx="1"/>
          </p:nvPr>
        </p:nvSpPr>
        <p:spPr>
          <a:xfrm>
            <a:off x="467544" y="1419622"/>
            <a:ext cx="7848872" cy="3357563"/>
          </a:xfrm>
        </p:spPr>
        <p:txBody>
          <a:bodyPr/>
          <a:lstStyle/>
          <a:p>
            <a:pPr eaLnBrk="1" hangingPunct="1"/>
            <a:r>
              <a:rPr lang="en-GB" dirty="0">
                <a:ea typeface="ＭＳ Ｐゴシック" pitchFamily="34" charset="-128"/>
              </a:rPr>
              <a:t>Overall, the operation was good and improved year on year</a:t>
            </a:r>
          </a:p>
          <a:p>
            <a:pPr eaLnBrk="1" hangingPunct="1"/>
            <a:r>
              <a:rPr lang="en-GB" dirty="0">
                <a:ea typeface="ＭＳ Ｐゴシック" pitchFamily="34" charset="-128"/>
              </a:rPr>
              <a:t>SQE is complex and operates in high stakes context</a:t>
            </a:r>
          </a:p>
          <a:p>
            <a:pPr eaLnBrk="1" hangingPunct="1"/>
            <a:r>
              <a:rPr lang="en-GB" dirty="0">
                <a:ea typeface="ＭＳ Ｐゴシック" pitchFamily="34" charset="-128"/>
              </a:rPr>
              <a:t>Outcomes appear fair and reliable</a:t>
            </a:r>
          </a:p>
          <a:p>
            <a:pPr eaLnBrk="1" hangingPunct="1"/>
            <a:r>
              <a:rPr lang="en-GB" dirty="0">
                <a:ea typeface="ＭＳ Ｐゴシック" pitchFamily="34" charset="-128"/>
              </a:rPr>
              <a:t>Operational issues smaller in scale </a:t>
            </a:r>
          </a:p>
          <a:p>
            <a:pPr eaLnBrk="1" hangingPunct="1"/>
            <a:r>
              <a:rPr lang="en-GB" dirty="0">
                <a:ea typeface="ＭＳ Ｐゴシック" pitchFamily="34" charset="-128"/>
              </a:rPr>
              <a:t>Many improvements implemented</a:t>
            </a:r>
          </a:p>
          <a:p>
            <a:pPr eaLnBrk="1" hangingPunct="1"/>
            <a:r>
              <a:rPr lang="en-GB" dirty="0">
                <a:ea typeface="ＭＳ Ｐゴシック" pitchFamily="34" charset="-128"/>
              </a:rPr>
              <a:t>Some more still needed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ea typeface="ＭＳ Ｐゴシック" pitchFamily="34" charset="-128"/>
              </a:rPr>
              <a:t>What went well</a:t>
            </a:r>
          </a:p>
        </p:txBody>
      </p:sp>
      <p:sp>
        <p:nvSpPr>
          <p:cNvPr id="5123" name="Content Placeholder 2"/>
          <p:cNvSpPr>
            <a:spLocks noGrp="1"/>
          </p:cNvSpPr>
          <p:nvPr>
            <p:ph idx="1"/>
          </p:nvPr>
        </p:nvSpPr>
        <p:spPr/>
        <p:txBody>
          <a:bodyPr/>
          <a:lstStyle/>
          <a:p>
            <a:r>
              <a:rPr lang="en-US" dirty="0">
                <a:ea typeface="ＭＳ Ｐゴシック" pitchFamily="34" charset="-128"/>
              </a:rPr>
              <a:t>Processes have generally shown improvement during delivery</a:t>
            </a:r>
          </a:p>
          <a:p>
            <a:r>
              <a:rPr lang="en-US" dirty="0">
                <a:ea typeface="ＭＳ Ｐゴシック" pitchFamily="34" charset="-128"/>
              </a:rPr>
              <a:t>Volumes of entries and sessions run per year increased</a:t>
            </a:r>
          </a:p>
          <a:p>
            <a:r>
              <a:rPr lang="en-US" dirty="0">
                <a:ea typeface="ＭＳ Ｐゴシック" pitchFamily="34" charset="-128"/>
              </a:rPr>
              <a:t>Some processes are already excellent</a:t>
            </a:r>
          </a:p>
          <a:p>
            <a:r>
              <a:rPr lang="en-US" dirty="0">
                <a:ea typeface="ＭＳ Ｐゴシック" pitchFamily="34" charset="-128"/>
              </a:rPr>
              <a:t>Standards setting continues to be robust, fair and defensible</a:t>
            </a:r>
          </a:p>
          <a:p>
            <a:r>
              <a:rPr lang="en-US" dirty="0">
                <a:ea typeface="ＭＳ Ｐゴシック" pitchFamily="34" charset="-128"/>
              </a:rPr>
              <a:t>Lessons learned were prioritised and delivered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841A3-5579-89B9-05B2-AEAE23C0DD29}"/>
              </a:ext>
            </a:extLst>
          </p:cNvPr>
          <p:cNvSpPr>
            <a:spLocks noGrp="1"/>
          </p:cNvSpPr>
          <p:nvPr>
            <p:ph type="title"/>
          </p:nvPr>
        </p:nvSpPr>
        <p:spPr>
          <a:xfrm>
            <a:off x="250824" y="195263"/>
            <a:ext cx="5041256" cy="857250"/>
          </a:xfrm>
        </p:spPr>
        <p:txBody>
          <a:bodyPr/>
          <a:lstStyle/>
          <a:p>
            <a:r>
              <a:rPr lang="en-GB" dirty="0"/>
              <a:t>Challenges and responses</a:t>
            </a:r>
          </a:p>
        </p:txBody>
      </p:sp>
      <p:sp>
        <p:nvSpPr>
          <p:cNvPr id="3" name="Content Placeholder 2">
            <a:extLst>
              <a:ext uri="{FF2B5EF4-FFF2-40B4-BE49-F238E27FC236}">
                <a16:creationId xmlns:a16="http://schemas.microsoft.com/office/drawing/2014/main" id="{B9DF6A8A-56F8-FFE8-96FD-68CC48FA94BA}"/>
              </a:ext>
            </a:extLst>
          </p:cNvPr>
          <p:cNvSpPr>
            <a:spLocks noGrp="1"/>
          </p:cNvSpPr>
          <p:nvPr>
            <p:ph idx="1"/>
          </p:nvPr>
        </p:nvSpPr>
        <p:spPr/>
        <p:txBody>
          <a:bodyPr/>
          <a:lstStyle/>
          <a:p>
            <a:r>
              <a:rPr lang="en-GB" dirty="0"/>
              <a:t>There were some operational issues, but fewer candidates were affected; some were new issues</a:t>
            </a:r>
          </a:p>
          <a:p>
            <a:r>
              <a:rPr lang="en-GB" dirty="0"/>
              <a:t>Any significant issue is one too many</a:t>
            </a:r>
          </a:p>
          <a:p>
            <a:r>
              <a:rPr lang="en-GB" dirty="0"/>
              <a:t>Responses to issues were again thorough, timely and the candidate experience was paramount</a:t>
            </a:r>
          </a:p>
          <a:p>
            <a:r>
              <a:rPr lang="en-GB" dirty="0"/>
              <a:t>Further opportunities for improvement</a:t>
            </a:r>
          </a:p>
        </p:txBody>
      </p:sp>
    </p:spTree>
    <p:extLst>
      <p:ext uri="{BB962C8B-B14F-4D97-AF65-F5344CB8AC3E}">
        <p14:creationId xmlns:p14="http://schemas.microsoft.com/office/powerpoint/2010/main" val="229339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3C9E-EDAF-D4E4-3DC7-881C83524B38}"/>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B803F18C-69D8-662A-54E5-814505E9FCB3}"/>
              </a:ext>
            </a:extLst>
          </p:cNvPr>
          <p:cNvSpPr>
            <a:spLocks noGrp="1"/>
          </p:cNvSpPr>
          <p:nvPr>
            <p:ph idx="1"/>
          </p:nvPr>
        </p:nvSpPr>
        <p:spPr/>
        <p:txBody>
          <a:bodyPr/>
          <a:lstStyle/>
          <a:p>
            <a:r>
              <a:rPr lang="en-GB" dirty="0"/>
              <a:t>Year-on-year improvements were delivered</a:t>
            </a:r>
          </a:p>
          <a:p>
            <a:r>
              <a:rPr lang="en-GB" dirty="0"/>
              <a:t>There is no room for complacency, nor is there any sense of it</a:t>
            </a:r>
          </a:p>
          <a:p>
            <a:r>
              <a:rPr lang="en-GB" dirty="0"/>
              <a:t>The SQE outcomes continue to appear fair, defensible and reliable</a:t>
            </a:r>
          </a:p>
        </p:txBody>
      </p:sp>
    </p:spTree>
    <p:extLst>
      <p:ext uri="{BB962C8B-B14F-4D97-AF65-F5344CB8AC3E}">
        <p14:creationId xmlns:p14="http://schemas.microsoft.com/office/powerpoint/2010/main" val="169891285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3FFA2C7F-83D0-40C6-A5BB-13E7A21FB118}" vid="{18DC078C-FCAF-4458-A6E5-E8AA0338CC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SRA template</Template>
  <TotalTime>1861</TotalTime>
  <Words>853</Words>
  <Application>Microsoft Office PowerPoint</Application>
  <PresentationFormat>On-screen Show (16:9)</PresentationFormat>
  <Paragraphs>52</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Calibri</vt:lpstr>
      <vt:lpstr>Default Design</vt:lpstr>
      <vt:lpstr>SQE Independent Reviewer</vt:lpstr>
      <vt:lpstr>Role of Independent Reviewer</vt:lpstr>
      <vt:lpstr>Sept 2022 – Sept 2023</vt:lpstr>
      <vt:lpstr>What went well</vt:lpstr>
      <vt:lpstr>Challenges and responses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SQE two years on</dc:title>
  <dc:creator>Solicitors Regulation Authority (SRA)</dc:creator>
  <cp:lastModifiedBy>Matthew Maidment</cp:lastModifiedBy>
  <cp:revision>12</cp:revision>
  <dcterms:created xsi:type="dcterms:W3CDTF">2023-03-08T12:07:14Z</dcterms:created>
  <dcterms:modified xsi:type="dcterms:W3CDTF">2024-03-22T09:40:27Z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143640-2c58-497f-98bf-5d03ac8b8df5_Enabled">
    <vt:lpwstr>true</vt:lpwstr>
  </property>
  <property fmtid="{D5CDD505-2E9C-101B-9397-08002B2CF9AE}" pid="3" name="MSIP_Label_d0143640-2c58-497f-98bf-5d03ac8b8df5_SetDate">
    <vt:lpwstr>2023-03-08T12:07:30Z</vt:lpwstr>
  </property>
  <property fmtid="{D5CDD505-2E9C-101B-9397-08002B2CF9AE}" pid="4" name="MSIP_Label_d0143640-2c58-497f-98bf-5d03ac8b8df5_Method">
    <vt:lpwstr>Standard</vt:lpwstr>
  </property>
  <property fmtid="{D5CDD505-2E9C-101B-9397-08002B2CF9AE}" pid="5" name="MSIP_Label_d0143640-2c58-497f-98bf-5d03ac8b8df5_Name">
    <vt:lpwstr>General</vt:lpwstr>
  </property>
  <property fmtid="{D5CDD505-2E9C-101B-9397-08002B2CF9AE}" pid="6" name="MSIP_Label_d0143640-2c58-497f-98bf-5d03ac8b8df5_SiteId">
    <vt:lpwstr>adecc3d0-610d-4060-a865-615f7f48c411</vt:lpwstr>
  </property>
  <property fmtid="{D5CDD505-2E9C-101B-9397-08002B2CF9AE}" pid="7" name="MSIP_Label_d0143640-2c58-497f-98bf-5d03ac8b8df5_ActionId">
    <vt:lpwstr>f8b44097-a2d0-49e6-ad60-565d23d74c95</vt:lpwstr>
  </property>
  <property fmtid="{D5CDD505-2E9C-101B-9397-08002B2CF9AE}" pid="8" name="MSIP_Label_d0143640-2c58-497f-98bf-5d03ac8b8df5_ContentBits">
    <vt:lpwstr>1</vt:lpwstr>
  </property>
  <property fmtid="{D5CDD505-2E9C-101B-9397-08002B2CF9AE}" pid="9" name="ClassificationContentMarkingHeaderLocations">
    <vt:lpwstr>Default Design:4</vt:lpwstr>
  </property>
  <property fmtid="{D5CDD505-2E9C-101B-9397-08002B2CF9AE}" pid="10" name="ClassificationContentMarkingHeaderText">
    <vt:lpwstr>Sensitivity: General</vt:lpwstr>
  </property>
</Properties>
</file>