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Oh14dWE4C2WDduxTMP8l2+jAC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18EA995-3B39-4A2E-9D5E-5E471DB9A46E}">
  <a:tblStyle styleId="{A18EA995-3B39-4A2E-9D5E-5E471DB9A46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F6EF"/>
          </a:solidFill>
        </a:fill>
      </a:tcStyle>
    </a:wholeTbl>
    <a:band1H>
      <a:tcTxStyle b="off" i="off"/>
      <a:tcStyle>
        <a:tcBdr/>
        <a:fill>
          <a:solidFill>
            <a:srgbClr val="CAECDD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AECDD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864" y="132"/>
      </p:cViewPr>
      <p:guideLst>
        <p:guide orient="horz" pos="634"/>
        <p:guide pos="40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4" name="Google Shape;5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7045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2" name="Google Shape;7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6" descr="I:\mydocs\Images\square-background\sra_background_cubes_red_option.jpg"/>
          <p:cNvPicPr preferRelativeResize="0"/>
          <p:nvPr/>
        </p:nvPicPr>
        <p:blipFill rotWithShape="1">
          <a:blip r:embed="rId2">
            <a:alphaModFix/>
          </a:blip>
          <a:srcRect l="8440"/>
          <a:stretch/>
        </p:blipFill>
        <p:spPr>
          <a:xfrm rot="10800000">
            <a:off x="4420487" y="987574"/>
            <a:ext cx="4723507" cy="4155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6" descr="I:\red-bann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020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6" descr="I:\mydocs\Images\logos\sra-white-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64388" y="176213"/>
            <a:ext cx="16557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body" idx="1"/>
          </p:nvPr>
        </p:nvSpPr>
        <p:spPr>
          <a:xfrm rot="5400000">
            <a:off x="2893219" y="-1223169"/>
            <a:ext cx="3357563" cy="864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>
            <a:spLocks noGrp="1"/>
          </p:cNvSpPr>
          <p:nvPr>
            <p:ph type="title"/>
          </p:nvPr>
        </p:nvSpPr>
        <p:spPr>
          <a:xfrm rot="5400000">
            <a:off x="5621537" y="1492449"/>
            <a:ext cx="4692253" cy="189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body" idx="1"/>
          </p:nvPr>
        </p:nvSpPr>
        <p:spPr>
          <a:xfrm rot="5400000">
            <a:off x="1753593" y="-327620"/>
            <a:ext cx="4692253" cy="553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  <a:defRPr sz="22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1331913" y="1428750"/>
            <a:ext cx="37147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5199064" y="1428750"/>
            <a:ext cx="3716337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4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14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5" descr="I:\red-banner.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10207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5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E1B3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E1B34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E1B34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" name="Google Shape;9;p5" descr="I:\mydocs\Images\logos\sra-white-logo.pn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164388" y="176213"/>
            <a:ext cx="16557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" name="Google Shape;11;p5"/>
          <p:cNvSpPr txBox="1"/>
          <p:nvPr/>
        </p:nvSpPr>
        <p:spPr>
          <a:xfrm>
            <a:off x="3970338" y="0"/>
            <a:ext cx="1241425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Sensitivity: General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>
            <a:spLocks noGrp="1"/>
          </p:cNvSpPr>
          <p:nvPr>
            <p:ph type="ctrTitle"/>
          </p:nvPr>
        </p:nvSpPr>
        <p:spPr>
          <a:xfrm>
            <a:off x="1294557" y="1402617"/>
            <a:ext cx="6694488" cy="1101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b="1" dirty="0"/>
              <a:t>Highlights from the annual report and activities to date</a:t>
            </a:r>
            <a:br>
              <a:rPr lang="en-GB" b="1" dirty="0"/>
            </a:br>
            <a:endParaRPr b="1" dirty="0"/>
          </a:p>
        </p:txBody>
      </p:sp>
      <p:sp>
        <p:nvSpPr>
          <p:cNvPr id="57" name="Google Shape;57;p1"/>
          <p:cNvSpPr txBox="1">
            <a:spLocks noGrp="1"/>
          </p:cNvSpPr>
          <p:nvPr>
            <p:ph type="subTitle" idx="1"/>
          </p:nvPr>
        </p:nvSpPr>
        <p:spPr>
          <a:xfrm>
            <a:off x="1294557" y="2571750"/>
            <a:ext cx="6624637" cy="100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GB" dirty="0">
                <a:solidFill>
                  <a:srgbClr val="262626"/>
                </a:solidFill>
              </a:rPr>
              <a:t>Zoe Robinson, Director of Qualifications, Kaplan Professional UK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>
            <a:spLocks noGrp="1"/>
          </p:cNvSpPr>
          <p:nvPr>
            <p:ph type="title"/>
          </p:nvPr>
        </p:nvSpPr>
        <p:spPr>
          <a:xfrm>
            <a:off x="395536" y="195263"/>
            <a:ext cx="5111502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SQE1 pass marks </a:t>
            </a:r>
            <a:endParaRPr/>
          </a:p>
        </p:txBody>
      </p:sp>
      <p:graphicFrame>
        <p:nvGraphicFramePr>
          <p:cNvPr id="63" name="Google Shape;63;p2"/>
          <p:cNvGraphicFramePr/>
          <p:nvPr>
            <p:extLst>
              <p:ext uri="{D42A27DB-BD31-4B8C-83A1-F6EECF244321}">
                <p14:modId xmlns:p14="http://schemas.microsoft.com/office/powerpoint/2010/main" val="3797611385"/>
              </p:ext>
            </p:extLst>
          </p:nvPr>
        </p:nvGraphicFramePr>
        <p:xfrm>
          <a:off x="683568" y="1530350"/>
          <a:ext cx="7992901" cy="2142118"/>
        </p:xfrm>
        <a:graphic>
          <a:graphicData uri="http://schemas.openxmlformats.org/drawingml/2006/table">
            <a:tbl>
              <a:tblPr firstRow="1" bandRow="1">
                <a:noFill/>
                <a:tableStyleId>{A18EA995-3B39-4A2E-9D5E-5E471DB9A46E}</a:tableStyleId>
              </a:tblPr>
              <a:tblGrid>
                <a:gridCol w="1717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9922">
                  <a:extLst>
                    <a:ext uri="{9D8B030D-6E8A-4147-A177-3AD203B41FA5}">
                      <a16:colId xmlns:a16="http://schemas.microsoft.com/office/drawing/2014/main" val="2080170069"/>
                    </a:ext>
                  </a:extLst>
                </a:gridCol>
                <a:gridCol w="1747845">
                  <a:extLst>
                    <a:ext uri="{9D8B030D-6E8A-4147-A177-3AD203B41FA5}">
                      <a16:colId xmlns:a16="http://schemas.microsoft.com/office/drawing/2014/main" val="788081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lt1"/>
                          </a:solidFill>
                        </a:rPr>
                        <a:t>Pass mark </a:t>
                      </a: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  <a:tabLst/>
                        <a:defRPr/>
                      </a:pPr>
                      <a:r>
                        <a:rPr lang="en-GB" sz="1800" b="1" u="none" strike="noStrike" cap="none" dirty="0">
                          <a:solidFill>
                            <a:schemeClr val="bg1"/>
                          </a:solidFill>
                        </a:rPr>
                        <a:t>Pass</a:t>
                      </a:r>
                      <a:r>
                        <a:rPr lang="en-GB" sz="1800" b="1" u="none" strike="noStrike" cap="none" baseline="0" dirty="0">
                          <a:solidFill>
                            <a:schemeClr val="bg1"/>
                          </a:solidFill>
                        </a:rPr>
                        <a:t> rate </a:t>
                      </a:r>
                      <a:endParaRPr lang="en-GB" sz="1800" b="1" u="none" strike="noStrike" cap="none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61575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lt1"/>
                          </a:solidFill>
                        </a:rPr>
                        <a:t>Date </a:t>
                      </a: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>
                          <a:solidFill>
                            <a:schemeClr val="lt1"/>
                          </a:solidFill>
                        </a:rPr>
                        <a:t>FLK1</a:t>
                      </a:r>
                      <a:endParaRPr sz="18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lt1"/>
                          </a:solidFill>
                        </a:rPr>
                        <a:t>FLK2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bg1"/>
                          </a:solidFill>
                        </a:rPr>
                        <a:t>FLK1</a:t>
                      </a:r>
                      <a:endParaRPr sz="1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bg1"/>
                          </a:solidFill>
                        </a:rPr>
                        <a:t>FLK2</a:t>
                      </a:r>
                      <a:endParaRPr sz="1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>
                          <a:solidFill>
                            <a:schemeClr val="dk1"/>
                          </a:solidFill>
                        </a:rPr>
                        <a:t>January 2023 </a:t>
                      </a:r>
                      <a:endParaRPr sz="18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57%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56%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59%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56%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61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July 2023</a:t>
                      </a:r>
                      <a:endParaRPr sz="18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53%</a:t>
                      </a:r>
                      <a:endParaRPr sz="18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52%</a:t>
                      </a:r>
                      <a:endParaRPr sz="18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66%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58%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>
            <a:spLocks noGrp="1"/>
          </p:cNvSpPr>
          <p:nvPr>
            <p:ph type="title"/>
          </p:nvPr>
        </p:nvSpPr>
        <p:spPr>
          <a:xfrm>
            <a:off x="395536" y="195263"/>
            <a:ext cx="5111502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SQE1 pass rates </a:t>
            </a:r>
            <a:endParaRPr dirty="0"/>
          </a:p>
        </p:txBody>
      </p:sp>
      <p:graphicFrame>
        <p:nvGraphicFramePr>
          <p:cNvPr id="63" name="Google Shape;63;p2"/>
          <p:cNvGraphicFramePr/>
          <p:nvPr>
            <p:extLst>
              <p:ext uri="{D42A27DB-BD31-4B8C-83A1-F6EECF244321}">
                <p14:modId xmlns:p14="http://schemas.microsoft.com/office/powerpoint/2010/main" val="3748321589"/>
              </p:ext>
            </p:extLst>
          </p:nvPr>
        </p:nvGraphicFramePr>
        <p:xfrm>
          <a:off x="683568" y="1530350"/>
          <a:ext cx="8128659" cy="2578988"/>
        </p:xfrm>
        <a:graphic>
          <a:graphicData uri="http://schemas.openxmlformats.org/drawingml/2006/table">
            <a:tbl>
              <a:tblPr firstRow="1" bandRow="1">
                <a:noFill/>
                <a:tableStyleId>{A18EA995-3B39-4A2E-9D5E-5E471DB9A46E}</a:tableStyleId>
              </a:tblPr>
              <a:tblGrid>
                <a:gridCol w="109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3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039">
                  <a:extLst>
                    <a:ext uri="{9D8B030D-6E8A-4147-A177-3AD203B41FA5}">
                      <a16:colId xmlns:a16="http://schemas.microsoft.com/office/drawing/2014/main" val="2080170069"/>
                    </a:ext>
                  </a:extLst>
                </a:gridCol>
                <a:gridCol w="1777532">
                  <a:extLst>
                    <a:ext uri="{9D8B030D-6E8A-4147-A177-3AD203B41FA5}">
                      <a16:colId xmlns:a16="http://schemas.microsoft.com/office/drawing/2014/main" val="788081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lt1"/>
                          </a:solidFill>
                        </a:rPr>
                        <a:t>FLK </a:t>
                      </a: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lt1"/>
                          </a:solidFill>
                        </a:rPr>
                        <a:t>Date </a:t>
                      </a: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lt1"/>
                          </a:solidFill>
                        </a:rPr>
                        <a:t>Resitters (2</a:t>
                      </a:r>
                      <a:r>
                        <a:rPr lang="en-GB" sz="1800" b="1" u="none" strike="noStrike" cap="none" baseline="30000" dirty="0">
                          <a:solidFill>
                            <a:schemeClr val="lt1"/>
                          </a:solidFill>
                        </a:rPr>
                        <a:t>nd</a:t>
                      </a:r>
                      <a:r>
                        <a:rPr lang="en-GB" sz="1800" b="1" u="none" strike="noStrike" cap="none" dirty="0">
                          <a:solidFill>
                            <a:schemeClr val="lt1"/>
                          </a:solidFill>
                        </a:rPr>
                        <a:t> and 3</a:t>
                      </a:r>
                      <a:r>
                        <a:rPr lang="en-GB" sz="1800" b="1" u="none" strike="noStrike" cap="none" baseline="30000" dirty="0">
                          <a:solidFill>
                            <a:schemeClr val="lt1"/>
                          </a:solidFill>
                        </a:rPr>
                        <a:t>rd</a:t>
                      </a:r>
                      <a:r>
                        <a:rPr lang="en-GB" sz="1800" b="1" u="none" strike="noStrike" cap="none" dirty="0">
                          <a:solidFill>
                            <a:schemeClr val="lt1"/>
                          </a:solidFill>
                        </a:rPr>
                        <a:t>)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bg1"/>
                          </a:solidFill>
                        </a:rPr>
                        <a:t>First sitters </a:t>
                      </a:r>
                      <a:endParaRPr sz="1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u="none" strike="noStrike" cap="none" dirty="0">
                          <a:solidFill>
                            <a:schemeClr val="bg1"/>
                          </a:solidFill>
                        </a:rPr>
                        <a:t>Total (first</a:t>
                      </a:r>
                      <a:r>
                        <a:rPr lang="en-GB" sz="1800" b="1" u="none" strike="noStrike" cap="none" baseline="0" dirty="0">
                          <a:solidFill>
                            <a:schemeClr val="bg1"/>
                          </a:solidFill>
                        </a:rPr>
                        <a:t> and all resitters)</a:t>
                      </a:r>
                      <a:endParaRPr sz="1800" b="1" u="none" strike="noStrike" cap="none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FLK1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January 2023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32.5%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62%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59%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618"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FLK2 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January 2023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40.5%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58%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56%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FLK1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July 2023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58.5%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68%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66%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95077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FLK2 </a:t>
                      </a:r>
                    </a:p>
                  </a:txBody>
                  <a:tcPr marL="63500" marR="63500" marT="63500" marB="635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July 2023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52%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59%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fontAlgn="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58%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30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57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395536" y="195486"/>
            <a:ext cx="4967858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SQE2 pass marks </a:t>
            </a:r>
            <a:endParaRPr/>
          </a:p>
        </p:txBody>
      </p:sp>
      <p:graphicFrame>
        <p:nvGraphicFramePr>
          <p:cNvPr id="69" name="Google Shape;69;p3"/>
          <p:cNvGraphicFramePr/>
          <p:nvPr>
            <p:extLst>
              <p:ext uri="{D42A27DB-BD31-4B8C-83A1-F6EECF244321}">
                <p14:modId xmlns:p14="http://schemas.microsoft.com/office/powerpoint/2010/main" val="2887988803"/>
              </p:ext>
            </p:extLst>
          </p:nvPr>
        </p:nvGraphicFramePr>
        <p:xfrm>
          <a:off x="683568" y="1563638"/>
          <a:ext cx="7920900" cy="2152655"/>
        </p:xfrm>
        <a:graphic>
          <a:graphicData uri="http://schemas.openxmlformats.org/drawingml/2006/table">
            <a:tbl>
              <a:tblPr firstRow="1" bandRow="1">
                <a:noFill/>
                <a:tableStyleId>{A18EA995-3B39-4A2E-9D5E-5E471DB9A46E}</a:tableStyleId>
              </a:tblPr>
              <a:tblGrid>
                <a:gridCol w="1934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1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4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 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Pass mark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Pass rate 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(overall/all candidates)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April 202</a:t>
                      </a:r>
                      <a:r>
                        <a:rPr lang="en-GB" sz="1800"/>
                        <a:t>3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dirty="0"/>
                        <a:t>61 – 62</a:t>
                      </a: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% (all four sittings)</a:t>
                      </a:r>
                      <a:endParaRPr sz="18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77%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/>
                        <a:t>July 2023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dirty="0"/>
                        <a:t>61 – </a:t>
                      </a: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62% (all four sittings)</a:t>
                      </a:r>
                      <a:endParaRPr sz="18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r>
                        <a:rPr lang="en-GB" sz="1800"/>
                        <a:t>9</a:t>
                      </a:r>
                      <a:r>
                        <a:rPr lang="en-GB" sz="18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%</a:t>
                      </a:r>
                      <a:endParaRPr sz="1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October 2023</a:t>
                      </a: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dirty="0"/>
                        <a:t>61 – 62% (both sittings)</a:t>
                      </a:r>
                      <a:endParaRPr sz="18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64%</a:t>
                      </a:r>
                      <a:endParaRPr sz="18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395535" y="195486"/>
            <a:ext cx="6235723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Upcoming SQE2 dates</a:t>
            </a:r>
            <a:endParaRPr dirty="0"/>
          </a:p>
        </p:txBody>
      </p:sp>
      <p:graphicFrame>
        <p:nvGraphicFramePr>
          <p:cNvPr id="75" name="Google Shape;75;p17"/>
          <p:cNvGraphicFramePr/>
          <p:nvPr>
            <p:extLst>
              <p:ext uri="{D42A27DB-BD31-4B8C-83A1-F6EECF244321}">
                <p14:modId xmlns:p14="http://schemas.microsoft.com/office/powerpoint/2010/main" val="2485688619"/>
              </p:ext>
            </p:extLst>
          </p:nvPr>
        </p:nvGraphicFramePr>
        <p:xfrm>
          <a:off x="395535" y="1438947"/>
          <a:ext cx="8506000" cy="2376665"/>
        </p:xfrm>
        <a:graphic>
          <a:graphicData uri="http://schemas.openxmlformats.org/drawingml/2006/table">
            <a:tbl>
              <a:tblPr firstRow="1" bandRow="1">
                <a:noFill/>
                <a:tableStyleId>{A18EA995-3B39-4A2E-9D5E-5E471DB9A46E}</a:tableStyleId>
              </a:tblPr>
              <a:tblGrid>
                <a:gridCol w="265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i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Date 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i="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Sitting dates</a:t>
                      </a:r>
                      <a:endParaRPr sz="1800" b="1" i="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1" i="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Booking window </a:t>
                      </a:r>
                      <a:endParaRPr sz="1800" b="1" i="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100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SQE2 April 202</a:t>
                      </a:r>
                      <a:r>
                        <a:rPr lang="en-GB" sz="1800" dirty="0"/>
                        <a:t>4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 April – 17 May 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 January – 25 March 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SQE1 July 202</a:t>
                      </a:r>
                      <a:r>
                        <a:rPr lang="en-GB" sz="1800" dirty="0"/>
                        <a:t>4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 – 26 July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 April – 22 May 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SQE2 July 202</a:t>
                      </a:r>
                      <a:r>
                        <a:rPr lang="en-GB" sz="1800" dirty="0"/>
                        <a:t>4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 July – 15 August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  April – 19 June 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SQE2 October 202</a:t>
                      </a:r>
                      <a:r>
                        <a:rPr lang="en-GB" sz="1800" dirty="0"/>
                        <a:t>4</a:t>
                      </a:r>
                      <a:endParaRPr sz="1800" b="0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23 October – 7 November 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 July – 18 September </a:t>
                      </a:r>
                      <a:endParaRPr sz="1800" b="0" i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219</Words>
  <Application>Microsoft Office PowerPoint</Application>
  <PresentationFormat>On-screen Show (16:9)</PresentationFormat>
  <Paragraphs>76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Highlights from the annual report and activities to date </vt:lpstr>
      <vt:lpstr>SQE1 pass marks </vt:lpstr>
      <vt:lpstr>SQE1 pass rates </vt:lpstr>
      <vt:lpstr>SQE2 pass marks </vt:lpstr>
      <vt:lpstr>Upcoming SQE2 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from the annual report and activities to date </dc:title>
  <dc:creator>Sarah-Jane Dean</dc:creator>
  <cp:lastModifiedBy>Kathryn Clark</cp:lastModifiedBy>
  <cp:revision>13</cp:revision>
  <dcterms:created xsi:type="dcterms:W3CDTF">2022-02-01T10:14:16Z</dcterms:created>
  <dcterms:modified xsi:type="dcterms:W3CDTF">2024-03-25T09:11:11Z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2023-03-17T09:38:17Z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9230f85d-b15a-4151-a578-78673e351546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Design:3</vt:lpwstr>
  </property>
  <property fmtid="{D5CDD505-2E9C-101B-9397-08002B2CF9AE}" pid="10" name="ClassificationContentMarkingHeaderText">
    <vt:lpwstr>Sensitivity: General</vt:lpwstr>
  </property>
</Properties>
</file>