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4802" r:id="rId6"/>
    <p:sldId id="264" r:id="rId7"/>
    <p:sldId id="275" r:id="rId8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3045" autoAdjust="0"/>
  </p:normalViewPr>
  <p:slideViewPr>
    <p:cSldViewPr>
      <p:cViewPr varScale="1">
        <p:scale>
          <a:sx n="74" d="100"/>
          <a:sy n="74" d="100"/>
        </p:scale>
        <p:origin x="1704" y="67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48" d="100"/>
          <a:sy n="48" d="100"/>
        </p:scale>
        <p:origin x="2752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7C082-3D52-4066-98D5-77CA2AAE1CE4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9A38B-5DF6-41EF-B4C0-9194F3376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08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9A38B-5DF6-41EF-B4C0-9194F33760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59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9A38B-5DF6-41EF-B4C0-9194F337600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17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9A38B-5DF6-41EF-B4C0-9194F33760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793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9A38B-5DF6-41EF-B4C0-9194F337600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99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E11C1F-2F5B-4A18-59F5-37B98BF45E1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70338" y="6350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9632" y="1491630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Financial penalties: </a:t>
            </a:r>
            <a:br>
              <a:rPr lang="en-GB" b="1" dirty="0">
                <a:ea typeface="ＭＳ Ｐゴシック" pitchFamily="34" charset="-128"/>
              </a:rPr>
            </a:br>
            <a:r>
              <a:rPr lang="en-GB" b="1" dirty="0">
                <a:ea typeface="ＭＳ Ｐゴシック" pitchFamily="34" charset="-128"/>
              </a:rPr>
              <a:t>Updated proposals consultation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841625"/>
            <a:ext cx="7415981" cy="1314450"/>
          </a:xfrm>
        </p:spPr>
        <p:txBody>
          <a:bodyPr/>
          <a:lstStyle/>
          <a:p>
            <a:pPr eaLnBrk="1" hangingPunct="1"/>
            <a:endParaRPr lang="en-GB" sz="2400" dirty="0">
              <a:solidFill>
                <a:srgbClr val="262626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9DCA-2156-2E0F-CC7A-682C6779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current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7FBA5-2BD5-0C84-B9FC-CBEEB830E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75606"/>
            <a:ext cx="8642350" cy="33575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Introduced in May 2023 following extensive consultation.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latin typeface="Arial" panose="020B0604020202020204" pitchFamily="34" charset="0"/>
              </a:rPr>
              <a:t>Reflected increase in the SRA’s fining powers to £25,000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Key features: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GB" sz="1600" kern="100" dirty="0">
                <a:latin typeface="Arial" panose="020B0604020202020204" pitchFamily="34" charset="0"/>
                <a:ea typeface="Aptos" panose="020B0004020202020204" pitchFamily="34" charset="0"/>
              </a:rPr>
              <a:t>Introduced new schedule of fining bands</a:t>
            </a:r>
            <a:endParaRPr lang="en-GB" sz="1600" kern="1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Fines linked to income for both firms and individuals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Fixed penalties for lower-level breaches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GB" sz="1600" kern="100" dirty="0">
                <a:latin typeface="Arial" panose="020B0604020202020204" pitchFamily="34" charset="0"/>
                <a:ea typeface="Aptos" panose="020B0004020202020204" pitchFamily="34" charset="0"/>
              </a:rPr>
              <a:t>Clarified approach re harassment &amp; sexual misconduct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en-GB" sz="1600" kern="100" dirty="0">
              <a:latin typeface="Arial" panose="020B0604020202020204" pitchFamily="34" charset="0"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4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Existing framework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44395" y="1275606"/>
            <a:ext cx="8642350" cy="381642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200" dirty="0">
                <a:ea typeface="ＭＳ Ｐゴシック" pitchFamily="34" charset="-128"/>
              </a:rPr>
              <a:t>Most severe cases: decision makers can go to statutory maximum 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ea typeface="ＭＳ Ｐゴシック" pitchFamily="34" charset="-128"/>
              </a:rPr>
              <a:t>Illustrative framework: 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ea typeface="ＭＳ Ｐゴシック" pitchFamily="34" charset="-128"/>
              </a:rPr>
              <a:t>four penalty bands: A to D</a:t>
            </a:r>
          </a:p>
          <a:p>
            <a:pPr lvl="1">
              <a:spcBef>
                <a:spcPts val="1200"/>
              </a:spcBef>
            </a:pPr>
            <a:r>
              <a:rPr lang="en-GB" sz="2000" dirty="0">
                <a:ea typeface="ＭＳ Ｐゴシック" pitchFamily="34" charset="-128"/>
              </a:rPr>
              <a:t>fines calculated as a percentage of a firm's annual domestic turnover or an individual's annual income from their legal work</a:t>
            </a:r>
          </a:p>
          <a:p>
            <a:pPr lvl="1">
              <a:spcBef>
                <a:spcPts val="1200"/>
              </a:spcBef>
            </a:pPr>
            <a:r>
              <a:rPr lang="en-GB" sz="2000" dirty="0">
                <a:ea typeface="ＭＳ Ｐゴシック" pitchFamily="34" charset="-128"/>
              </a:rPr>
              <a:t>penalty scales: </a:t>
            </a:r>
          </a:p>
          <a:p>
            <a:pPr lvl="2">
              <a:spcBef>
                <a:spcPts val="1200"/>
              </a:spcBef>
            </a:pPr>
            <a:r>
              <a:rPr lang="en-GB" sz="1800" u="sng" dirty="0">
                <a:ea typeface="ＭＳ Ｐゴシック" pitchFamily="34" charset="-128"/>
              </a:rPr>
              <a:t>firms</a:t>
            </a:r>
            <a:r>
              <a:rPr lang="en-GB" sz="1800" dirty="0">
                <a:ea typeface="ＭＳ Ｐゴシック" pitchFamily="34" charset="-128"/>
              </a:rPr>
              <a:t>: 0.2% to 5%, </a:t>
            </a:r>
            <a:r>
              <a:rPr lang="en-GB" sz="1800" u="sng" dirty="0">
                <a:ea typeface="ＭＳ Ｐゴシック" pitchFamily="34" charset="-128"/>
              </a:rPr>
              <a:t>individuals</a:t>
            </a:r>
            <a:r>
              <a:rPr lang="en-GB" sz="1800" dirty="0">
                <a:ea typeface="ＭＳ Ｐゴシック" pitchFamily="34" charset="-128"/>
              </a:rPr>
              <a:t>: 2% to &gt;97%</a:t>
            </a:r>
          </a:p>
          <a:p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715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Consultation proposals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44395" y="1275606"/>
            <a:ext cx="8642350" cy="3816424"/>
          </a:xfrm>
        </p:spPr>
        <p:txBody>
          <a:bodyPr/>
          <a:lstStyle/>
          <a:p>
            <a:pPr>
              <a:spcBef>
                <a:spcPts val="1400"/>
              </a:spcBef>
              <a:spcAft>
                <a:spcPts val="600"/>
              </a:spcAft>
            </a:pPr>
            <a:r>
              <a:rPr lang="en-GB" sz="2200" dirty="0">
                <a:solidFill>
                  <a:schemeClr val="tx1"/>
                </a:solidFill>
                <a:ea typeface="ＭＳ Ｐゴシック" pitchFamily="34" charset="-128"/>
              </a:rPr>
              <a:t>Five</a:t>
            </a:r>
            <a:r>
              <a:rPr lang="en-GB" sz="2200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2200" dirty="0">
                <a:ea typeface="ＭＳ Ｐゴシック" pitchFamily="34" charset="-128"/>
              </a:rPr>
              <a:t>key proposed changes:</a:t>
            </a:r>
          </a:p>
          <a:p>
            <a:pPr lvl="1">
              <a:spcBef>
                <a:spcPts val="800"/>
              </a:spcBef>
            </a:pPr>
            <a:r>
              <a:rPr lang="en-GB" sz="2000" dirty="0">
                <a:ea typeface="ＭＳ Ｐゴシック" pitchFamily="34" charset="-128"/>
              </a:rPr>
              <a:t>new fining bands (E &amp; F) for most serious misconduct</a:t>
            </a:r>
          </a:p>
          <a:p>
            <a:pPr lvl="1">
              <a:spcBef>
                <a:spcPts val="800"/>
              </a:spcBef>
            </a:pPr>
            <a:r>
              <a:rPr lang="en-GB" sz="2000" dirty="0">
                <a:ea typeface="ＭＳ Ｐゴシック" pitchFamily="34" charset="-128"/>
              </a:rPr>
              <a:t>minimum fines across all bands</a:t>
            </a:r>
          </a:p>
          <a:p>
            <a:pPr lvl="1">
              <a:spcBef>
                <a:spcPts val="800"/>
              </a:spcBef>
            </a:pPr>
            <a:r>
              <a:rPr lang="en-GB" sz="2000" dirty="0">
                <a:solidFill>
                  <a:schemeClr val="tx1"/>
                </a:solidFill>
                <a:ea typeface="ＭＳ Ｐゴシック" pitchFamily="34" charset="-128"/>
              </a:rPr>
              <a:t>updated approach to considering the impact of misconduct, and aggravating and mitigating factors</a:t>
            </a:r>
          </a:p>
          <a:p>
            <a:pPr lvl="1">
              <a:spcBef>
                <a:spcPts val="800"/>
              </a:spcBef>
            </a:pPr>
            <a:r>
              <a:rPr lang="en-GB" sz="2000" dirty="0">
                <a:solidFill>
                  <a:schemeClr val="tx1"/>
                </a:solidFill>
                <a:ea typeface="ＭＳ Ｐゴシック" pitchFamily="34" charset="-128"/>
              </a:rPr>
              <a:t>clarifying how we determine income </a:t>
            </a:r>
          </a:p>
          <a:p>
            <a:pPr lvl="1">
              <a:spcBef>
                <a:spcPts val="800"/>
              </a:spcBef>
            </a:pPr>
            <a:r>
              <a:rPr lang="en-GB" sz="2000" dirty="0">
                <a:solidFill>
                  <a:schemeClr val="tx1"/>
                </a:solidFill>
                <a:ea typeface="ＭＳ Ｐゴシック" pitchFamily="34" charset="-128"/>
              </a:rPr>
              <a:t>approach to fine levels where misconduct led to financial gain</a:t>
            </a:r>
            <a:endParaRPr lang="en-US" sz="22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9110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FFA2C7F-83D0-40C6-A5BB-13E7A21FB118}" vid="{18DC078C-FCAF-4458-A6E5-E8AA0338CC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7" ma:contentTypeDescription="Create a new document." ma:contentTypeScope="" ma:versionID="c6744442654388e9ba5302257c929139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e6c15781d511182fba384e6f771f007d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34f807c-094b-4332-935f-00b24bf8c5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D9FB81-2719-455A-81F6-C9CDFCD41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0F7DB6-032D-4ED1-AAAD-30F17487BAE9}">
  <ds:schemaRefs>
    <ds:schemaRef ds:uri="http://schemas.microsoft.com/office/2006/documentManagement/types"/>
    <ds:schemaRef ds:uri="http://schemas.microsoft.com/office/infopath/2007/PartnerControls"/>
    <ds:schemaRef ds:uri="c93b9354-0d01-4804-bd3d-18adf0c4c29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34f807c-094b-4332-935f-00b24bf8c52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AF4F076-6CF8-4948-BC92-A0FCB765CD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8785</TotalTime>
  <Words>176</Words>
  <Application>Microsoft Office PowerPoint</Application>
  <PresentationFormat>On-screen Show (16:9)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Aptos</vt:lpstr>
      <vt:lpstr>Arial</vt:lpstr>
      <vt:lpstr>Default Design</vt:lpstr>
      <vt:lpstr>Financial penalties:  Updated proposals consultation</vt:lpstr>
      <vt:lpstr>Our current approach</vt:lpstr>
      <vt:lpstr>Existing framework</vt:lpstr>
      <vt:lpstr>Consultation proposals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penalties:  further developing our framework</dc:title>
  <dc:creator>Solicitors Regulation Authority (SRA)</dc:creator>
  <cp:lastModifiedBy>Matthew Maidment</cp:lastModifiedBy>
  <cp:revision>14</cp:revision>
  <dcterms:created xsi:type="dcterms:W3CDTF">2024-06-04T15:38:25Z</dcterms:created>
  <dcterms:modified xsi:type="dcterms:W3CDTF">2024-08-13T11:18:15Z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2024-06-05T15:09:56Z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17d083bb-8525-4991-83c6-29cf6345939a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Design:4</vt:lpwstr>
  </property>
  <property fmtid="{D5CDD505-2E9C-101B-9397-08002B2CF9AE}" pid="10" name="ClassificationContentMarkingHeaderText">
    <vt:lpwstr>Sensitivity: General</vt:lpwstr>
  </property>
  <property fmtid="{D5CDD505-2E9C-101B-9397-08002B2CF9AE}" pid="11" name="ContentTypeId">
    <vt:lpwstr>0x01010068B5FD6189B35E45A52473BCEB7E328A</vt:lpwstr>
  </property>
</Properties>
</file>