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6"/>
  </p:notesMasterIdLst>
  <p:sldIdLst>
    <p:sldId id="999" r:id="rId3"/>
    <p:sldId id="984" r:id="rId4"/>
    <p:sldId id="1004" r:id="rId5"/>
    <p:sldId id="1002" r:id="rId6"/>
    <p:sldId id="495" r:id="rId7"/>
    <p:sldId id="497" r:id="rId8"/>
    <p:sldId id="1005" r:id="rId9"/>
    <p:sldId id="1008" r:id="rId10"/>
    <p:sldId id="1000" r:id="rId11"/>
    <p:sldId id="1006" r:id="rId12"/>
    <p:sldId id="1001" r:id="rId13"/>
    <p:sldId id="748" r:id="rId14"/>
    <p:sldId id="49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DB0912E-C202-4267-9582-8E0C14B824D1}">
          <p14:sldIdLst>
            <p14:sldId id="999"/>
            <p14:sldId id="984"/>
            <p14:sldId id="1004"/>
            <p14:sldId id="1002"/>
            <p14:sldId id="495"/>
            <p14:sldId id="497"/>
            <p14:sldId id="1005"/>
            <p14:sldId id="1008"/>
            <p14:sldId id="1000"/>
            <p14:sldId id="1006"/>
            <p14:sldId id="1001"/>
            <p14:sldId id="748"/>
            <p14:sldId id="49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A89ACC-8CD6-4609-B922-45A04AC4C3DF}" type="datetimeFigureOut">
              <a:rPr lang="en-GB" smtClean="0"/>
              <a:t>17/05/2023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024FED-2969-4A81-A083-DE6A559A4A54}" type="slidenum">
              <a:rPr lang="en-GB" smtClean="0"/>
              <a:t>‹#›</a:t>
            </a:fld>
            <a:endParaRPr lang="en-GB"/>
          </a:p>
        </p:txBody>
      </p:sp>
    </p:spTree>
    <p:extLst>
      <p:ext uri="{BB962C8B-B14F-4D97-AF65-F5344CB8AC3E}">
        <p14:creationId xmlns:p14="http://schemas.microsoft.com/office/powerpoint/2010/main" val="1352412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62AE7F-E496-41BE-B06D-FE76478B755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4587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62AE7F-E496-41BE-B06D-FE76478B755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3252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are your options if you are currently living in England or Wales? </a:t>
            </a:r>
          </a:p>
          <a:p>
            <a:endParaRPr lang="en-GB" dirty="0"/>
          </a:p>
          <a:p>
            <a:r>
              <a:rPr lang="en-GB" dirty="0"/>
              <a:t>One option is to work as a lawyer – remember, the title ‘lawyer’ is not legally protected in the UK so essentially anyone can use it – without seeking specific regulatory authorisation. You could continue to refer to yourself using the title from your home jurisdiction or you could refer to yourself as a lawyer or a legal adviser, for example. </a:t>
            </a:r>
          </a:p>
          <a:p>
            <a:endParaRPr lang="en-GB" dirty="0"/>
          </a:p>
          <a:p>
            <a:r>
              <a:rPr lang="en-GB" dirty="0"/>
              <a:t>You could work for a UK-based business as a legal adviser, for example. Or you could explore setting up a business that provides legal advice to members of the public or to other businesses. There are many businesses like this operating across England and Wales, including businesses that provide will writing services. Under this option however you would not be able to provide any legal services that are restricted or reserved to regulated individuals – such as litigation work, or providing immigration advice. </a:t>
            </a:r>
          </a:p>
          <a:p>
            <a:endParaRPr lang="en-GB" dirty="0"/>
          </a:p>
          <a:p>
            <a:r>
              <a:rPr lang="en-GB" dirty="0"/>
              <a:t>Another option would be to register with a regulator like the SRA. This would mean you could become a registered foreign lawyer (sometimes known as RFLs) and would be authorised to provide some additional legal services, such as assisting in the conduct of litigation.</a:t>
            </a:r>
          </a:p>
          <a:p>
            <a:endParaRPr lang="en-GB" dirty="0"/>
          </a:p>
          <a:p>
            <a:r>
              <a:rPr lang="en-GB" b="0" i="0" dirty="0">
                <a:solidFill>
                  <a:srgbClr val="333333"/>
                </a:solidFill>
                <a:effectLst/>
                <a:latin typeface="Open sans" panose="020B0606030504020204" pitchFamily="34" charset="0"/>
              </a:rPr>
              <a:t>An RFL </a:t>
            </a:r>
            <a:r>
              <a:rPr lang="en-GB" b="0" i="0" dirty="0" err="1">
                <a:solidFill>
                  <a:srgbClr val="333333"/>
                </a:solidFill>
                <a:effectLst/>
                <a:latin typeface="Open sans" panose="020B0606030504020204" pitchFamily="34" charset="0"/>
              </a:rPr>
              <a:t>is"a</a:t>
            </a:r>
            <a:r>
              <a:rPr lang="en-GB" b="0" i="0" dirty="0">
                <a:solidFill>
                  <a:srgbClr val="333333"/>
                </a:solidFill>
                <a:effectLst/>
                <a:latin typeface="Open sans" panose="020B0606030504020204" pitchFamily="34" charset="0"/>
              </a:rPr>
              <a:t> person who is not a solicitor of England and Wales or a barrister but who is a member, and entitled to practise as such, of a legal profession regulated within a jurisdiction outside of England and Wales".</a:t>
            </a:r>
            <a:endParaRPr lang="en-GB" dirty="0"/>
          </a:p>
          <a:p>
            <a:endParaRPr lang="en-GB" dirty="0"/>
          </a:p>
          <a:p>
            <a:r>
              <a:rPr lang="en-GB" sz="1800" dirty="0">
                <a:effectLst/>
                <a:latin typeface="Arial" panose="020B0604020202020204" pitchFamily="34" charset="0"/>
                <a:ea typeface="Calibri" panose="020F0502020204030204" pitchFamily="34" charset="0"/>
              </a:rPr>
              <a:t>There are a number of approved professions on the SRA’s list for RFL status. If your country is on it, you can apply to the SRA to be registered. </a:t>
            </a:r>
          </a:p>
          <a:p>
            <a:endParaRPr lang="en-GB" sz="1800" dirty="0">
              <a:effectLst/>
              <a:latin typeface="Arial" panose="020B060402020202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As part of this option, applicants for RFL status need to provide certificates of good standing (</a:t>
            </a:r>
            <a:r>
              <a:rPr lang="en-GB" sz="1800" dirty="0" err="1">
                <a:effectLst/>
                <a:latin typeface="Arial" panose="020B0604020202020204" pitchFamily="34" charset="0"/>
                <a:ea typeface="Calibri" panose="020F0502020204030204" pitchFamily="34" charset="0"/>
              </a:rPr>
              <a:t>CoGS</a:t>
            </a:r>
            <a:r>
              <a:rPr lang="en-GB" sz="1800" dirty="0">
                <a:effectLst/>
                <a:latin typeface="Arial" panose="020B0604020202020204" pitchFamily="34" charset="0"/>
                <a:ea typeface="Calibri" panose="020F0502020204030204" pitchFamily="34" charset="0"/>
              </a:rPr>
              <a:t>) from their own regulator, to show they are admitted in their own jurisdiction and have no disciplinary issues. If you have difficulty in obtaining it, </a:t>
            </a:r>
            <a:r>
              <a:rPr lang="en-GB" sz="1800" dirty="0" err="1">
                <a:effectLst/>
                <a:latin typeface="Arial" panose="020B0604020202020204" pitchFamily="34" charset="0"/>
                <a:ea typeface="Calibri" panose="020F0502020204030204" pitchFamily="34" charset="0"/>
              </a:rPr>
              <a:t>on’t</a:t>
            </a:r>
            <a:r>
              <a:rPr lang="en-GB" sz="1800" dirty="0">
                <a:effectLst/>
                <a:latin typeface="Arial" panose="020B0604020202020204" pitchFamily="34" charset="0"/>
                <a:ea typeface="Calibri" panose="020F0502020204030204" pitchFamily="34" charset="0"/>
              </a:rPr>
              <a:t> let that deter you. We deal with issues like this on a case by case basis,  and if you contact us regarding becoming a RFL we will work with you step by step.</a:t>
            </a:r>
          </a:p>
          <a:p>
            <a:endParaRPr lang="en-GB" sz="1800" dirty="0">
              <a:effectLst/>
              <a:latin typeface="Arial" panose="020B060402020202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If you think you’ll be located in Scotland or Northern Ireland, you can also contact the regulatory bodies there to discuss you options.</a:t>
            </a:r>
          </a:p>
          <a:p>
            <a:endParaRPr lang="en-GB"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rPr>
              <a:t>A further, option is to explore qualification routes to become a solicitor or other regulated lawyer. To become a solicitor of England and Wales this involves completing the Solicitors Qualifying Examination which is in two parts – SQE1 and SQE2. You can apply for exemption from any of the assessments if you can demonstrate that:</a:t>
            </a:r>
          </a:p>
          <a:p>
            <a:pPr marL="342900" lvl="0" indent="-342900">
              <a:lnSpc>
                <a:spcPts val="1600"/>
              </a:lnSpc>
              <a:spcAft>
                <a:spcPts val="1400"/>
              </a:spcAft>
              <a:buSzPts val="1100"/>
              <a:buFont typeface="Symbol" panose="05050102010706020507" pitchFamily="18" charset="2"/>
              <a:buChar char=""/>
              <a:tabLst>
                <a:tab pos="323850" algn="l"/>
                <a:tab pos="457200" algn="l"/>
              </a:tabLst>
            </a:pPr>
            <a:r>
              <a:rPr lang="en-GB" sz="1800" dirty="0">
                <a:solidFill>
                  <a:srgbClr val="000000"/>
                </a:solidFill>
                <a:effectLst/>
                <a:latin typeface="Arial" panose="020B0604020202020204" pitchFamily="34" charset="0"/>
                <a:ea typeface="Calibri" panose="020F0502020204030204" pitchFamily="34" charset="0"/>
              </a:rPr>
              <a:t>You hold a legal professional qualification that we recognise which confers rights to practise in England and Wales or in an overseas jurisdiction, and</a:t>
            </a:r>
            <a:endParaRPr lang="en-GB" sz="1800" dirty="0">
              <a:solidFill>
                <a:srgbClr val="000000"/>
              </a:solidFill>
              <a:effectLst/>
              <a:latin typeface="Tahoma" panose="020B0604030504040204" pitchFamily="34" charset="0"/>
              <a:ea typeface="Calibri" panose="020F0502020204030204" pitchFamily="34" charset="0"/>
            </a:endParaRPr>
          </a:p>
          <a:p>
            <a:pPr marL="342900" lvl="0" indent="-342900">
              <a:lnSpc>
                <a:spcPts val="1600"/>
              </a:lnSpc>
              <a:spcAft>
                <a:spcPts val="1400"/>
              </a:spcAft>
              <a:buSzPts val="1100"/>
              <a:buFont typeface="Symbol" panose="05050102010706020507" pitchFamily="18" charset="2"/>
              <a:buChar char=""/>
              <a:tabLst>
                <a:tab pos="323850" algn="l"/>
                <a:tab pos="457200" algn="l"/>
              </a:tabLst>
            </a:pPr>
            <a:r>
              <a:rPr lang="en-GB" sz="1800" dirty="0">
                <a:solidFill>
                  <a:srgbClr val="000000"/>
                </a:solidFill>
                <a:effectLst/>
                <a:latin typeface="Arial" panose="020B0604020202020204" pitchFamily="34" charset="0"/>
                <a:ea typeface="Calibri" panose="020F0502020204030204" pitchFamily="34" charset="0"/>
              </a:rPr>
              <a:t>You can demonstrate that their qualifications and/or experience is not substantially different in content and standard to the part of the SQE for which you are seeking exemption</a:t>
            </a:r>
          </a:p>
          <a:p>
            <a:pPr marL="342900" lvl="0" indent="-342900">
              <a:lnSpc>
                <a:spcPts val="1600"/>
              </a:lnSpc>
              <a:spcAft>
                <a:spcPts val="1400"/>
              </a:spcAft>
              <a:buSzPts val="1100"/>
              <a:buFont typeface="Symbol" panose="05050102010706020507" pitchFamily="18" charset="2"/>
              <a:buChar char=""/>
              <a:tabLst>
                <a:tab pos="323850" algn="l"/>
                <a:tab pos="457200" algn="l"/>
              </a:tabLst>
            </a:pPr>
            <a:endParaRPr lang="en-GB" sz="1800" dirty="0">
              <a:solidFill>
                <a:srgbClr val="000000"/>
              </a:solidFill>
              <a:effectLst/>
              <a:latin typeface="Arial" panose="020B0604020202020204" pitchFamily="34" charset="0"/>
              <a:ea typeface="Calibri" panose="020F0502020204030204" pitchFamily="34" charset="0"/>
            </a:endParaRPr>
          </a:p>
          <a:p>
            <a:pPr marL="0" lvl="0" indent="0">
              <a:lnSpc>
                <a:spcPts val="1600"/>
              </a:lnSpc>
              <a:spcAft>
                <a:spcPts val="1400"/>
              </a:spcAft>
              <a:buSzPts val="1100"/>
              <a:buFont typeface="Symbol" panose="05050102010706020507" pitchFamily="18" charset="2"/>
              <a:buNone/>
              <a:tabLst>
                <a:tab pos="323850" algn="l"/>
                <a:tab pos="457200" algn="l"/>
              </a:tabLst>
            </a:pPr>
            <a:r>
              <a:rPr lang="en-GB" sz="1800" dirty="0">
                <a:solidFill>
                  <a:srgbClr val="000000"/>
                </a:solidFill>
                <a:effectLst/>
                <a:latin typeface="Arial" panose="020B0604020202020204" pitchFamily="34" charset="0"/>
                <a:ea typeface="Calibri" panose="020F0502020204030204" pitchFamily="34" charset="0"/>
              </a:rPr>
              <a:t>Again, we understand that providing documentation and evidence may be difficult, so if this route is of interest to you, please come and talk to us.</a:t>
            </a:r>
            <a:endParaRPr lang="en-GB" sz="1800" dirty="0">
              <a:solidFill>
                <a:srgbClr val="000000"/>
              </a:solidFill>
              <a:effectLst/>
              <a:latin typeface="Tahoma" panose="020B0604030504040204" pitchFamily="34" charset="0"/>
              <a:ea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rPr>
              <a:t> You can find out more about this option by visiting our website – www.sra.org.uk – and search for ‘SQE’, or you can contact us to discuss your specific circumstances with 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rPr>
              <a:t>Other regulators set the qualification pathways for other regulated lawyers across in England and Wales – for example, the regulator </a:t>
            </a:r>
            <a:r>
              <a:rPr lang="en-GB" sz="1800" dirty="0" err="1">
                <a:effectLst/>
                <a:latin typeface="Arial" panose="020B0604020202020204" pitchFamily="34" charset="0"/>
              </a:rPr>
              <a:t>CILEx</a:t>
            </a:r>
            <a:r>
              <a:rPr lang="en-GB" sz="1800" dirty="0">
                <a:effectLst/>
                <a:latin typeface="Arial" panose="020B0604020202020204" pitchFamily="34" charset="0"/>
              </a:rPr>
              <a:t> Regulation sets the qualification route for people to become legal executives. You can see a list of regulated lawyers, and find out who regulates them, by visiting www.legalchoices.org.uk, and select ‘Types of Lawyers’ at the top of the screen.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E83294C7-0E6D-4E13-A859-7F45903905E7}" type="slidenum">
              <a:rPr lang="en-GB" smtClean="0"/>
              <a:t>5</a:t>
            </a:fld>
            <a:endParaRPr lang="en-GB" dirty="0"/>
          </a:p>
        </p:txBody>
      </p:sp>
    </p:spTree>
    <p:extLst>
      <p:ext uri="{BB962C8B-B14F-4D97-AF65-F5344CB8AC3E}">
        <p14:creationId xmlns:p14="http://schemas.microsoft.com/office/powerpoint/2010/main" val="235673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83294C7-0E6D-4E13-A859-7F45903905E7}" type="slidenum">
              <a:rPr lang="en-GB" smtClean="0"/>
              <a:t>6</a:t>
            </a:fld>
            <a:endParaRPr lang="en-GB" dirty="0"/>
          </a:p>
        </p:txBody>
      </p:sp>
    </p:spTree>
    <p:extLst>
      <p:ext uri="{BB962C8B-B14F-4D97-AF65-F5344CB8AC3E}">
        <p14:creationId xmlns:p14="http://schemas.microsoft.com/office/powerpoint/2010/main" val="1445424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062AE7F-E496-41BE-B06D-FE76478B755F}" type="slidenum">
              <a:rPr lang="en-GB" smtClean="0"/>
              <a:t>12</a:t>
            </a:fld>
            <a:endParaRPr lang="en-GB"/>
          </a:p>
        </p:txBody>
      </p:sp>
    </p:spTree>
    <p:extLst>
      <p:ext uri="{BB962C8B-B14F-4D97-AF65-F5344CB8AC3E}">
        <p14:creationId xmlns:p14="http://schemas.microsoft.com/office/powerpoint/2010/main" val="2100701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2DC0899-ED1B-400D-84D0-E92042052A0A}" type="slidenum">
              <a:rPr lang="en-GB" smtClean="0"/>
              <a:t>13</a:t>
            </a:fld>
            <a:endParaRPr lang="en-GB"/>
          </a:p>
        </p:txBody>
      </p:sp>
    </p:spTree>
    <p:extLst>
      <p:ext uri="{BB962C8B-B14F-4D97-AF65-F5344CB8AC3E}">
        <p14:creationId xmlns:p14="http://schemas.microsoft.com/office/powerpoint/2010/main" val="20395124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5893984" y="1316765"/>
            <a:ext cx="6298009" cy="5541235"/>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1"/>
            <a:ext cx="12192000" cy="1361017"/>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9552517" y="234952"/>
            <a:ext cx="2207683" cy="882649"/>
          </a:xfrm>
          <a:prstGeom prst="rect">
            <a:avLst/>
          </a:prstGeom>
          <a:noFill/>
          <a:ln w="9525">
            <a:noFill/>
            <a:miter lim="800000"/>
            <a:headEnd/>
            <a:tailEnd/>
          </a:ln>
        </p:spPr>
      </p:pic>
      <p:sp>
        <p:nvSpPr>
          <p:cNvPr id="60418" name="Rectangle 2"/>
          <p:cNvSpPr>
            <a:spLocks noGrp="1" noChangeArrowheads="1"/>
          </p:cNvSpPr>
          <p:nvPr>
            <p:ph type="ctrTitle"/>
          </p:nvPr>
        </p:nvSpPr>
        <p:spPr>
          <a:xfrm>
            <a:off x="2256367" y="1989140"/>
            <a:ext cx="8925984" cy="1470025"/>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2351620" y="3789363"/>
            <a:ext cx="8832849" cy="175260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Tree>
    <p:extLst>
      <p:ext uri="{BB962C8B-B14F-4D97-AF65-F5344CB8AC3E}">
        <p14:creationId xmlns:p14="http://schemas.microsoft.com/office/powerpoint/2010/main" val="1786537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91034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59902" y="125414"/>
            <a:ext cx="2527300" cy="62563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775884" y="125414"/>
            <a:ext cx="7380816" cy="625633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9592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5893984" y="1316765"/>
            <a:ext cx="6298009" cy="5541235"/>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1"/>
            <a:ext cx="12192000" cy="1361017"/>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9552517" y="234952"/>
            <a:ext cx="2207683" cy="882649"/>
          </a:xfrm>
          <a:prstGeom prst="rect">
            <a:avLst/>
          </a:prstGeom>
          <a:noFill/>
          <a:ln w="9525">
            <a:noFill/>
            <a:miter lim="800000"/>
            <a:headEnd/>
            <a:tailEnd/>
          </a:ln>
        </p:spPr>
      </p:pic>
      <p:sp>
        <p:nvSpPr>
          <p:cNvPr id="60418" name="Rectangle 2"/>
          <p:cNvSpPr>
            <a:spLocks noGrp="1" noChangeArrowheads="1"/>
          </p:cNvSpPr>
          <p:nvPr>
            <p:ph type="ctrTitle"/>
          </p:nvPr>
        </p:nvSpPr>
        <p:spPr>
          <a:xfrm>
            <a:off x="2256367" y="1989140"/>
            <a:ext cx="8925984" cy="1470025"/>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2351620" y="3789363"/>
            <a:ext cx="8832849" cy="175260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extLst>
      <p:ext uri="{BB962C8B-B14F-4D97-AF65-F5344CB8AC3E}">
        <p14:creationId xmlns:p14="http://schemas.microsoft.com/office/powerpoint/2010/main" val="3009442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3200"/>
            </a:lvl1pPr>
            <a:lvl2pPr>
              <a:defRPr sz="2933"/>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504811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en-US"/>
              <a:t>Click to edit Master text styles</a:t>
            </a:r>
          </a:p>
        </p:txBody>
      </p:sp>
    </p:spTree>
    <p:extLst>
      <p:ext uri="{BB962C8B-B14F-4D97-AF65-F5344CB8AC3E}">
        <p14:creationId xmlns:p14="http://schemas.microsoft.com/office/powerpoint/2010/main" val="4170181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775884" y="1905000"/>
            <a:ext cx="4953000"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932086" y="1905000"/>
            <a:ext cx="4955116"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18370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386267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970766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3150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Tree>
    <p:extLst>
      <p:ext uri="{BB962C8B-B14F-4D97-AF65-F5344CB8AC3E}">
        <p14:creationId xmlns:p14="http://schemas.microsoft.com/office/powerpoint/2010/main" val="3269312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3200"/>
            </a:lvl1pPr>
            <a:lvl2pPr>
              <a:defRPr sz="2933"/>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3544565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Tree>
    <p:extLst>
      <p:ext uri="{BB962C8B-B14F-4D97-AF65-F5344CB8AC3E}">
        <p14:creationId xmlns:p14="http://schemas.microsoft.com/office/powerpoint/2010/main" val="39562923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26861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59902" y="125414"/>
            <a:ext cx="2527300" cy="62563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775884" y="125414"/>
            <a:ext cx="7380816" cy="62563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718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en-US"/>
              <a:t>Edit Master text styles</a:t>
            </a:r>
          </a:p>
        </p:txBody>
      </p:sp>
    </p:spTree>
    <p:extLst>
      <p:ext uri="{BB962C8B-B14F-4D97-AF65-F5344CB8AC3E}">
        <p14:creationId xmlns:p14="http://schemas.microsoft.com/office/powerpoint/2010/main" val="4053320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775884" y="1905000"/>
            <a:ext cx="4953000"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932086" y="1905000"/>
            <a:ext cx="4955116"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84328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66308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177283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5505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spTree>
    <p:extLst>
      <p:ext uri="{BB962C8B-B14F-4D97-AF65-F5344CB8AC3E}">
        <p14:creationId xmlns:p14="http://schemas.microsoft.com/office/powerpoint/2010/main" val="229117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spTree>
    <p:extLst>
      <p:ext uri="{BB962C8B-B14F-4D97-AF65-F5344CB8AC3E}">
        <p14:creationId xmlns:p14="http://schemas.microsoft.com/office/powerpoint/2010/main" val="1226971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1"/>
            <a:ext cx="12192000" cy="1361017"/>
          </a:xfrm>
          <a:prstGeom prst="rect">
            <a:avLst/>
          </a:prstGeom>
          <a:noFill/>
          <a:ln w="9525">
            <a:noFill/>
            <a:miter lim="800000"/>
            <a:headEnd/>
            <a:tailEnd/>
          </a:ln>
        </p:spPr>
      </p:pic>
      <p:sp>
        <p:nvSpPr>
          <p:cNvPr id="1027" name="Rectangle 2"/>
          <p:cNvSpPr>
            <a:spLocks noGrp="1" noChangeArrowheads="1"/>
          </p:cNvSpPr>
          <p:nvPr>
            <p:ph type="title"/>
          </p:nvPr>
        </p:nvSpPr>
        <p:spPr bwMode="auto">
          <a:xfrm>
            <a:off x="334433" y="260351"/>
            <a:ext cx="6527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334434" y="1892301"/>
            <a:ext cx="11523133" cy="44767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9552517" y="234952"/>
            <a:ext cx="2207683" cy="882649"/>
          </a:xfrm>
          <a:prstGeom prst="rect">
            <a:avLst/>
          </a:prstGeom>
          <a:noFill/>
          <a:ln w="9525">
            <a:noFill/>
            <a:miter lim="800000"/>
            <a:headEnd/>
            <a:tailEnd/>
          </a:ln>
        </p:spPr>
      </p:pic>
      <p:sp>
        <p:nvSpPr>
          <p:cNvPr id="3" name="TextBox 2">
            <a:extLst>
              <a:ext uri="{FF2B5EF4-FFF2-40B4-BE49-F238E27FC236}">
                <a16:creationId xmlns:a16="http://schemas.microsoft.com/office/drawing/2014/main" id="{DCA2D258-1F91-05E0-6C7F-DCB59BCEAE6A}"/>
              </a:ext>
            </a:extLst>
          </p:cNvPr>
          <p:cNvSpPr txBox="1"/>
          <p:nvPr userDrawn="1">
            <p:extLst>
              <p:ext uri="{1162E1C5-73C7-4A58-AE30-91384D911F3F}">
                <p184:classification xmlns:p184="http://schemas.microsoft.com/office/powerpoint/2018/4/main" val="hdr"/>
              </p:ext>
            </p:extLst>
          </p:nvPr>
        </p:nvSpPr>
        <p:spPr>
          <a:xfrm>
            <a:off x="5494338" y="0"/>
            <a:ext cx="1241425" cy="167640"/>
          </a:xfrm>
          <a:prstGeom prst="rect">
            <a:avLst/>
          </a:prstGeom>
        </p:spPr>
        <p:txBody>
          <a:bodyPr horzOverflow="overflow" lIns="0" tIns="0" rIns="0" bIns="0">
            <a:spAutoFit/>
          </a:bodyPr>
          <a:lstStyle/>
          <a:p>
            <a:pPr algn="l"/>
            <a:r>
              <a:rPr lang="en-GB" sz="1100">
                <a:solidFill>
                  <a:srgbClr val="000000"/>
                </a:solidFill>
                <a:latin typeface="Arial" panose="020B0604020202020204" pitchFamily="34" charset="0"/>
                <a:cs typeface="Arial" panose="020B0604020202020204" pitchFamily="34" charset="0"/>
              </a:rPr>
              <a:t>Sensitivity: General</a:t>
            </a:r>
          </a:p>
        </p:txBody>
      </p:sp>
    </p:spTree>
    <p:extLst>
      <p:ext uri="{BB962C8B-B14F-4D97-AF65-F5344CB8AC3E}">
        <p14:creationId xmlns:p14="http://schemas.microsoft.com/office/powerpoint/2010/main" val="1171985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267">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5pPr>
      <a:lvl6pPr marL="609585" algn="l" rtl="0" eaLnBrk="1" fontAlgn="base" hangingPunct="1">
        <a:spcBef>
          <a:spcPct val="0"/>
        </a:spcBef>
        <a:spcAft>
          <a:spcPct val="0"/>
        </a:spcAft>
        <a:defRPr sz="4267">
          <a:solidFill>
            <a:schemeClr val="tx2"/>
          </a:solidFill>
          <a:latin typeface="Arial" charset="0"/>
        </a:defRPr>
      </a:lvl6pPr>
      <a:lvl7pPr marL="1219170" algn="l" rtl="0" eaLnBrk="1" fontAlgn="base" hangingPunct="1">
        <a:spcBef>
          <a:spcPct val="0"/>
        </a:spcBef>
        <a:spcAft>
          <a:spcPct val="0"/>
        </a:spcAft>
        <a:defRPr sz="4267">
          <a:solidFill>
            <a:schemeClr val="tx2"/>
          </a:solidFill>
          <a:latin typeface="Arial" charset="0"/>
        </a:defRPr>
      </a:lvl7pPr>
      <a:lvl8pPr marL="1828754" algn="l" rtl="0" eaLnBrk="1" fontAlgn="base" hangingPunct="1">
        <a:spcBef>
          <a:spcPct val="0"/>
        </a:spcBef>
        <a:spcAft>
          <a:spcPct val="0"/>
        </a:spcAft>
        <a:defRPr sz="4267">
          <a:solidFill>
            <a:schemeClr val="tx2"/>
          </a:solidFill>
          <a:latin typeface="Arial" charset="0"/>
        </a:defRPr>
      </a:lvl8pPr>
      <a:lvl9pPr marL="2438339" algn="l" rtl="0" eaLnBrk="1" fontAlgn="base" hangingPunct="1">
        <a:spcBef>
          <a:spcPct val="0"/>
        </a:spcBef>
        <a:spcAft>
          <a:spcPct val="0"/>
        </a:spcAft>
        <a:defRPr sz="4267">
          <a:solidFill>
            <a:schemeClr val="tx2"/>
          </a:solidFill>
          <a:latin typeface="Arial" charset="0"/>
        </a:defRPr>
      </a:lvl9pPr>
    </p:titleStyle>
    <p:bodyStyle>
      <a:lvl1pPr marL="457189" indent="-457189" algn="l" rtl="0" eaLnBrk="1" fontAlgn="base" hangingPunct="1">
        <a:spcBef>
          <a:spcPct val="20000"/>
        </a:spcBef>
        <a:spcAft>
          <a:spcPct val="0"/>
        </a:spcAft>
        <a:buClr>
          <a:srgbClr val="9E1B34"/>
        </a:buClr>
        <a:buChar char="•"/>
        <a:defRPr sz="3733">
          <a:solidFill>
            <a:srgbClr val="262626"/>
          </a:solidFill>
          <a:latin typeface="+mn-lt"/>
          <a:ea typeface="ＭＳ Ｐゴシック" charset="0"/>
          <a:cs typeface="ＭＳ Ｐゴシック" charset="0"/>
        </a:defRPr>
      </a:lvl1pPr>
      <a:lvl2pPr marL="990575" indent="-380990" algn="l" rtl="0" eaLnBrk="1" fontAlgn="base" hangingPunct="1">
        <a:spcBef>
          <a:spcPct val="20000"/>
        </a:spcBef>
        <a:spcAft>
          <a:spcPct val="0"/>
        </a:spcAft>
        <a:buClr>
          <a:srgbClr val="9E1B34"/>
        </a:buClr>
        <a:buChar char="–"/>
        <a:defRPr sz="3200">
          <a:solidFill>
            <a:srgbClr val="262626"/>
          </a:solidFill>
          <a:latin typeface="+mn-lt"/>
          <a:ea typeface="ＭＳ Ｐゴシック" charset="0"/>
        </a:defRPr>
      </a:lvl2pPr>
      <a:lvl3pPr marL="1523962" indent="-304792" algn="l" rtl="0" eaLnBrk="1" fontAlgn="base" hangingPunct="1">
        <a:spcBef>
          <a:spcPct val="20000"/>
        </a:spcBef>
        <a:spcAft>
          <a:spcPct val="0"/>
        </a:spcAft>
        <a:buClr>
          <a:srgbClr val="9E1B34"/>
        </a:buClr>
        <a:buChar char="•"/>
        <a:defRPr sz="2667">
          <a:solidFill>
            <a:srgbClr val="262626"/>
          </a:solidFill>
          <a:latin typeface="+mn-lt"/>
          <a:ea typeface="ＭＳ Ｐゴシック" charset="0"/>
        </a:defRPr>
      </a:lvl3pPr>
      <a:lvl4pPr marL="2133547" indent="-304792"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743131" indent="-304792" algn="l" rtl="0" eaLnBrk="1" fontAlgn="base" hangingPunct="1">
        <a:spcBef>
          <a:spcPct val="20000"/>
        </a:spcBef>
        <a:spcAft>
          <a:spcPct val="0"/>
        </a:spcAft>
        <a:buClr>
          <a:srgbClr val="9E1B34"/>
        </a:buClr>
        <a:buChar char="»"/>
        <a:defRPr sz="2133">
          <a:solidFill>
            <a:srgbClr val="262626"/>
          </a:solidFill>
          <a:latin typeface="+mn-lt"/>
          <a:ea typeface="ＭＳ Ｐゴシック" charset="0"/>
        </a:defRPr>
      </a:lvl5pPr>
      <a:lvl6pPr marL="3352716" indent="-304792" algn="l" rtl="0" eaLnBrk="1" fontAlgn="base" hangingPunct="1">
        <a:spcBef>
          <a:spcPct val="20000"/>
        </a:spcBef>
        <a:spcAft>
          <a:spcPct val="0"/>
        </a:spcAft>
        <a:buClr>
          <a:srgbClr val="9E1B34"/>
        </a:buClr>
        <a:buChar char="»"/>
        <a:defRPr sz="2133">
          <a:solidFill>
            <a:schemeClr val="tx1"/>
          </a:solidFill>
          <a:latin typeface="+mn-lt"/>
        </a:defRPr>
      </a:lvl6pPr>
      <a:lvl7pPr marL="3962301" indent="-304792" algn="l" rtl="0" eaLnBrk="1" fontAlgn="base" hangingPunct="1">
        <a:spcBef>
          <a:spcPct val="20000"/>
        </a:spcBef>
        <a:spcAft>
          <a:spcPct val="0"/>
        </a:spcAft>
        <a:buClr>
          <a:srgbClr val="9E1B34"/>
        </a:buClr>
        <a:buChar char="»"/>
        <a:defRPr sz="2133">
          <a:solidFill>
            <a:schemeClr val="tx1"/>
          </a:solidFill>
          <a:latin typeface="+mn-lt"/>
        </a:defRPr>
      </a:lvl7pPr>
      <a:lvl8pPr marL="4571886" indent="-304792" algn="l" rtl="0" eaLnBrk="1" fontAlgn="base" hangingPunct="1">
        <a:spcBef>
          <a:spcPct val="20000"/>
        </a:spcBef>
        <a:spcAft>
          <a:spcPct val="0"/>
        </a:spcAft>
        <a:buClr>
          <a:srgbClr val="9E1B34"/>
        </a:buClr>
        <a:buChar char="»"/>
        <a:defRPr sz="2133">
          <a:solidFill>
            <a:schemeClr val="tx1"/>
          </a:solidFill>
          <a:latin typeface="+mn-lt"/>
        </a:defRPr>
      </a:lvl8pPr>
      <a:lvl9pPr marL="5181470" indent="-304792" algn="l" rtl="0" eaLnBrk="1" fontAlgn="base" hangingPunct="1">
        <a:spcBef>
          <a:spcPct val="20000"/>
        </a:spcBef>
        <a:spcAft>
          <a:spcPct val="0"/>
        </a:spcAft>
        <a:buClr>
          <a:srgbClr val="9E1B34"/>
        </a:buClr>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1"/>
            <a:ext cx="12192000" cy="1361017"/>
          </a:xfrm>
          <a:prstGeom prst="rect">
            <a:avLst/>
          </a:prstGeom>
          <a:noFill/>
          <a:ln w="9525">
            <a:noFill/>
            <a:miter lim="800000"/>
            <a:headEnd/>
            <a:tailEnd/>
          </a:ln>
        </p:spPr>
      </p:pic>
      <p:sp>
        <p:nvSpPr>
          <p:cNvPr id="1027" name="Rectangle 2"/>
          <p:cNvSpPr>
            <a:spLocks noGrp="1" noChangeArrowheads="1"/>
          </p:cNvSpPr>
          <p:nvPr>
            <p:ph type="title"/>
          </p:nvPr>
        </p:nvSpPr>
        <p:spPr bwMode="auto">
          <a:xfrm>
            <a:off x="334433" y="260351"/>
            <a:ext cx="6527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334434" y="1892301"/>
            <a:ext cx="11523133" cy="44767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9552517" y="234952"/>
            <a:ext cx="2207683" cy="882649"/>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8610600" y="6356351"/>
            <a:ext cx="2743200" cy="366183"/>
          </a:xfrm>
          <a:prstGeom prst="rect">
            <a:avLst/>
          </a:prstGeom>
        </p:spPr>
        <p:txBody>
          <a:bodyPr vert="horz" lIns="91440" tIns="45720" rIns="91440" bIns="45720" rtlCol="0" anchor="ctr"/>
          <a:lstStyle>
            <a:lvl1pPr algn="r">
              <a:defRPr sz="1600">
                <a:solidFill>
                  <a:schemeClr val="tx1">
                    <a:tint val="75000"/>
                  </a:schemeClr>
                </a:solidFill>
              </a:defRPr>
            </a:lvl1pPr>
          </a:lstStyle>
          <a:p>
            <a:fld id="{71556916-3026-4832-9292-F5DD05CE6D2D}" type="slidenum">
              <a:rPr lang="en-GB" smtClean="0"/>
              <a:t>‹#›</a:t>
            </a:fld>
            <a:endParaRPr lang="en-GB"/>
          </a:p>
        </p:txBody>
      </p:sp>
      <p:sp>
        <p:nvSpPr>
          <p:cNvPr id="4" name="TextBox 3">
            <a:extLst>
              <a:ext uri="{FF2B5EF4-FFF2-40B4-BE49-F238E27FC236}">
                <a16:creationId xmlns:a16="http://schemas.microsoft.com/office/drawing/2014/main" id="{E18CBFD1-473D-3E30-32FB-FF49EFF8C736}"/>
              </a:ext>
            </a:extLst>
          </p:cNvPr>
          <p:cNvSpPr txBox="1"/>
          <p:nvPr userDrawn="1">
            <p:extLst>
              <p:ext uri="{1162E1C5-73C7-4A58-AE30-91384D911F3F}">
                <p184:classification xmlns:p184="http://schemas.microsoft.com/office/powerpoint/2018/4/main" val="hdr"/>
              </p:ext>
            </p:extLst>
          </p:nvPr>
        </p:nvSpPr>
        <p:spPr>
          <a:xfrm>
            <a:off x="5494338" y="0"/>
            <a:ext cx="1241425" cy="167640"/>
          </a:xfrm>
          <a:prstGeom prst="rect">
            <a:avLst/>
          </a:prstGeom>
        </p:spPr>
        <p:txBody>
          <a:bodyPr horzOverflow="overflow" lIns="0" tIns="0" rIns="0" bIns="0">
            <a:spAutoFit/>
          </a:bodyPr>
          <a:lstStyle/>
          <a:p>
            <a:pPr algn="l"/>
            <a:r>
              <a:rPr lang="en-GB" sz="1100">
                <a:solidFill>
                  <a:srgbClr val="000000"/>
                </a:solidFill>
                <a:latin typeface="Arial" panose="020B0604020202020204" pitchFamily="34" charset="0"/>
                <a:cs typeface="Arial" panose="020B0604020202020204" pitchFamily="34" charset="0"/>
              </a:rPr>
              <a:t>Sensitivity: General</a:t>
            </a:r>
          </a:p>
        </p:txBody>
      </p:sp>
    </p:spTree>
    <p:extLst>
      <p:ext uri="{BB962C8B-B14F-4D97-AF65-F5344CB8AC3E}">
        <p14:creationId xmlns:p14="http://schemas.microsoft.com/office/powerpoint/2010/main" val="4833239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267">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5pPr>
      <a:lvl6pPr marL="609585" algn="l" rtl="0" eaLnBrk="1" fontAlgn="base" hangingPunct="1">
        <a:spcBef>
          <a:spcPct val="0"/>
        </a:spcBef>
        <a:spcAft>
          <a:spcPct val="0"/>
        </a:spcAft>
        <a:defRPr sz="4267">
          <a:solidFill>
            <a:schemeClr val="tx2"/>
          </a:solidFill>
          <a:latin typeface="Arial" charset="0"/>
        </a:defRPr>
      </a:lvl6pPr>
      <a:lvl7pPr marL="1219170" algn="l" rtl="0" eaLnBrk="1" fontAlgn="base" hangingPunct="1">
        <a:spcBef>
          <a:spcPct val="0"/>
        </a:spcBef>
        <a:spcAft>
          <a:spcPct val="0"/>
        </a:spcAft>
        <a:defRPr sz="4267">
          <a:solidFill>
            <a:schemeClr val="tx2"/>
          </a:solidFill>
          <a:latin typeface="Arial" charset="0"/>
        </a:defRPr>
      </a:lvl7pPr>
      <a:lvl8pPr marL="1828754" algn="l" rtl="0" eaLnBrk="1" fontAlgn="base" hangingPunct="1">
        <a:spcBef>
          <a:spcPct val="0"/>
        </a:spcBef>
        <a:spcAft>
          <a:spcPct val="0"/>
        </a:spcAft>
        <a:defRPr sz="4267">
          <a:solidFill>
            <a:schemeClr val="tx2"/>
          </a:solidFill>
          <a:latin typeface="Arial" charset="0"/>
        </a:defRPr>
      </a:lvl8pPr>
      <a:lvl9pPr marL="2438339" algn="l" rtl="0" eaLnBrk="1" fontAlgn="base" hangingPunct="1">
        <a:spcBef>
          <a:spcPct val="0"/>
        </a:spcBef>
        <a:spcAft>
          <a:spcPct val="0"/>
        </a:spcAft>
        <a:defRPr sz="4267">
          <a:solidFill>
            <a:schemeClr val="tx2"/>
          </a:solidFill>
          <a:latin typeface="Arial" charset="0"/>
        </a:defRPr>
      </a:lvl9pPr>
    </p:titleStyle>
    <p:bodyStyle>
      <a:lvl1pPr marL="457189" indent="-457189" algn="l" rtl="0" eaLnBrk="1" fontAlgn="base" hangingPunct="1">
        <a:spcBef>
          <a:spcPct val="20000"/>
        </a:spcBef>
        <a:spcAft>
          <a:spcPct val="0"/>
        </a:spcAft>
        <a:buClr>
          <a:srgbClr val="9E1B34"/>
        </a:buClr>
        <a:buChar char="•"/>
        <a:defRPr sz="3733">
          <a:solidFill>
            <a:srgbClr val="262626"/>
          </a:solidFill>
          <a:latin typeface="+mn-lt"/>
          <a:ea typeface="ＭＳ Ｐゴシック" charset="0"/>
          <a:cs typeface="ＭＳ Ｐゴシック" charset="0"/>
        </a:defRPr>
      </a:lvl1pPr>
      <a:lvl2pPr marL="990575" indent="-380990" algn="l" rtl="0" eaLnBrk="1" fontAlgn="base" hangingPunct="1">
        <a:spcBef>
          <a:spcPct val="20000"/>
        </a:spcBef>
        <a:spcAft>
          <a:spcPct val="0"/>
        </a:spcAft>
        <a:buClr>
          <a:srgbClr val="9E1B34"/>
        </a:buClr>
        <a:buChar char="–"/>
        <a:defRPr sz="3200">
          <a:solidFill>
            <a:srgbClr val="262626"/>
          </a:solidFill>
          <a:latin typeface="+mn-lt"/>
          <a:ea typeface="ＭＳ Ｐゴシック" charset="0"/>
        </a:defRPr>
      </a:lvl2pPr>
      <a:lvl3pPr marL="1523962" indent="-304792" algn="l" rtl="0" eaLnBrk="1" fontAlgn="base" hangingPunct="1">
        <a:spcBef>
          <a:spcPct val="20000"/>
        </a:spcBef>
        <a:spcAft>
          <a:spcPct val="0"/>
        </a:spcAft>
        <a:buClr>
          <a:srgbClr val="9E1B34"/>
        </a:buClr>
        <a:buChar char="•"/>
        <a:defRPr sz="2667">
          <a:solidFill>
            <a:srgbClr val="262626"/>
          </a:solidFill>
          <a:latin typeface="+mn-lt"/>
          <a:ea typeface="ＭＳ Ｐゴシック" charset="0"/>
        </a:defRPr>
      </a:lvl3pPr>
      <a:lvl4pPr marL="2133547" indent="-304792"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743131" indent="-304792" algn="l" rtl="0" eaLnBrk="1" fontAlgn="base" hangingPunct="1">
        <a:spcBef>
          <a:spcPct val="20000"/>
        </a:spcBef>
        <a:spcAft>
          <a:spcPct val="0"/>
        </a:spcAft>
        <a:buClr>
          <a:srgbClr val="9E1B34"/>
        </a:buClr>
        <a:buChar char="»"/>
        <a:defRPr sz="2133">
          <a:solidFill>
            <a:srgbClr val="262626"/>
          </a:solidFill>
          <a:latin typeface="+mn-lt"/>
          <a:ea typeface="ＭＳ Ｐゴシック" charset="0"/>
        </a:defRPr>
      </a:lvl5pPr>
      <a:lvl6pPr marL="3352716" indent="-304792" algn="l" rtl="0" eaLnBrk="1" fontAlgn="base" hangingPunct="1">
        <a:spcBef>
          <a:spcPct val="20000"/>
        </a:spcBef>
        <a:spcAft>
          <a:spcPct val="0"/>
        </a:spcAft>
        <a:buClr>
          <a:srgbClr val="9E1B34"/>
        </a:buClr>
        <a:buChar char="»"/>
        <a:defRPr sz="2133">
          <a:solidFill>
            <a:schemeClr val="tx1"/>
          </a:solidFill>
          <a:latin typeface="+mn-lt"/>
        </a:defRPr>
      </a:lvl6pPr>
      <a:lvl7pPr marL="3962301" indent="-304792" algn="l" rtl="0" eaLnBrk="1" fontAlgn="base" hangingPunct="1">
        <a:spcBef>
          <a:spcPct val="20000"/>
        </a:spcBef>
        <a:spcAft>
          <a:spcPct val="0"/>
        </a:spcAft>
        <a:buClr>
          <a:srgbClr val="9E1B34"/>
        </a:buClr>
        <a:buChar char="»"/>
        <a:defRPr sz="2133">
          <a:solidFill>
            <a:schemeClr val="tx1"/>
          </a:solidFill>
          <a:latin typeface="+mn-lt"/>
        </a:defRPr>
      </a:lvl7pPr>
      <a:lvl8pPr marL="4571886" indent="-304792" algn="l" rtl="0" eaLnBrk="1" fontAlgn="base" hangingPunct="1">
        <a:spcBef>
          <a:spcPct val="20000"/>
        </a:spcBef>
        <a:spcAft>
          <a:spcPct val="0"/>
        </a:spcAft>
        <a:buClr>
          <a:srgbClr val="9E1B34"/>
        </a:buClr>
        <a:buChar char="»"/>
        <a:defRPr sz="2133">
          <a:solidFill>
            <a:schemeClr val="tx1"/>
          </a:solidFill>
          <a:latin typeface="+mn-lt"/>
        </a:defRPr>
      </a:lvl8pPr>
      <a:lvl9pPr marL="5181470" indent="-304792" algn="l" rtl="0" eaLnBrk="1" fontAlgn="base" hangingPunct="1">
        <a:spcBef>
          <a:spcPct val="20000"/>
        </a:spcBef>
        <a:spcAft>
          <a:spcPct val="0"/>
        </a:spcAft>
        <a:buClr>
          <a:srgbClr val="9E1B34"/>
        </a:buClr>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13.xml.rels><?xml version="1.0" encoding="UTF-8" standalone="yes"?>
<Relationships xmlns="http://schemas.openxmlformats.org/package/2006/relationships"><Relationship Id="rId3" Type="http://schemas.openxmlformats.org/officeDocument/2006/relationships/hyperlink" Target="http://www.sra.org.uk/rflawyers" TargetMode="External"/><Relationship Id="rId7" Type="http://schemas.openxmlformats.org/officeDocument/2006/relationships/hyperlink" Target="http://www.lawsoc-ni.org/contact"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hyperlink" Target="http://www.lawscot.org.uk/about-us/contact-us" TargetMode="External"/><Relationship Id="rId5" Type="http://schemas.openxmlformats.org/officeDocument/2006/relationships/hyperlink" Target="https://www.lawsociety.org.uk/contact-or-visit-us" TargetMode="External"/><Relationship Id="rId4" Type="http://schemas.openxmlformats.org/officeDocument/2006/relationships/hyperlink" Target="http://www.sra.org.uk/professions-rfl-approved"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www.sra.org.uk/sqe-exemption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ra.org.uk/threshol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ra.org.uk/exemption-form" TargetMode="External"/><Relationship Id="rId2" Type="http://schemas.openxmlformats.org/officeDocument/2006/relationships/hyperlink" Target="https://www.sra.org.uk/become-solicitor/qualified-lawyers/sqe-exemptions/" TargetMode="External"/><Relationship Id="rId1" Type="http://schemas.openxmlformats.org/officeDocument/2006/relationships/slideLayout" Target="../slideLayouts/slideLayout2.xml"/><Relationship Id="rId4" Type="http://schemas.openxmlformats.org/officeDocument/2006/relationships/hyperlink" Target="https://www.sra.org.uk/mysr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4C547-0034-4F99-A469-FEBEC25F9CAB}"/>
              </a:ext>
            </a:extLst>
          </p:cNvPr>
          <p:cNvSpPr>
            <a:spLocks noGrp="1"/>
          </p:cNvSpPr>
          <p:nvPr>
            <p:ph type="title"/>
          </p:nvPr>
        </p:nvSpPr>
        <p:spPr>
          <a:xfrm>
            <a:off x="334432" y="260351"/>
            <a:ext cx="8923867" cy="1143000"/>
          </a:xfrm>
        </p:spPr>
        <p:txBody>
          <a:bodyPr/>
          <a:lstStyle/>
          <a:p>
            <a:r>
              <a:rPr lang="en-US" sz="3600" dirty="0"/>
              <a:t>Qualified lawyers – becoming a solicitor </a:t>
            </a:r>
            <a:endParaRPr lang="en-GB" sz="3600" dirty="0"/>
          </a:p>
        </p:txBody>
      </p:sp>
      <p:sp>
        <p:nvSpPr>
          <p:cNvPr id="3" name="Content Placeholder 2">
            <a:extLst>
              <a:ext uri="{FF2B5EF4-FFF2-40B4-BE49-F238E27FC236}">
                <a16:creationId xmlns:a16="http://schemas.microsoft.com/office/drawing/2014/main" id="{EDC54680-0797-4BDE-A5FA-1BE0B12859A4}"/>
              </a:ext>
            </a:extLst>
          </p:cNvPr>
          <p:cNvSpPr>
            <a:spLocks noGrp="1"/>
          </p:cNvSpPr>
          <p:nvPr>
            <p:ph idx="1"/>
          </p:nvPr>
        </p:nvSpPr>
        <p:spPr/>
        <p:txBody>
          <a:bodyPr/>
          <a:lstStyle/>
          <a:p>
            <a:r>
              <a:rPr lang="en-GB" sz="2400" dirty="0"/>
              <a:t>Must hold a legal qualification which allows you to practise in the UK or an international jurisdiction</a:t>
            </a:r>
          </a:p>
          <a:p>
            <a:endParaRPr lang="en-GB" sz="2400" dirty="0"/>
          </a:p>
          <a:p>
            <a:r>
              <a:rPr lang="en-GB" sz="2400" dirty="0"/>
              <a:t>You’ll need: </a:t>
            </a:r>
            <a:endParaRPr lang="en-US" sz="2400" dirty="0"/>
          </a:p>
          <a:p>
            <a:pPr lvl="1"/>
            <a:r>
              <a:rPr lang="en-US" sz="2133" dirty="0"/>
              <a:t>Degree or other level 6 qualification</a:t>
            </a:r>
          </a:p>
          <a:p>
            <a:pPr lvl="1"/>
            <a:r>
              <a:rPr lang="en-US" sz="2133" dirty="0"/>
              <a:t>Pass the SQE (made up of two parts - SQE1 and SQE2) or an exemption</a:t>
            </a:r>
          </a:p>
          <a:p>
            <a:pPr lvl="1"/>
            <a:r>
              <a:rPr lang="en-US" sz="2133" dirty="0"/>
              <a:t>Meet our character and suitability requirements</a:t>
            </a:r>
          </a:p>
          <a:p>
            <a:endParaRPr lang="en-US" sz="2400" dirty="0"/>
          </a:p>
          <a:p>
            <a:r>
              <a:rPr lang="en-US" sz="2400" dirty="0"/>
              <a:t>NB – no requirement for qualifying work experience</a:t>
            </a:r>
          </a:p>
          <a:p>
            <a:endParaRPr lang="en-GB" dirty="0"/>
          </a:p>
        </p:txBody>
      </p:sp>
    </p:spTree>
    <p:extLst>
      <p:ext uri="{BB962C8B-B14F-4D97-AF65-F5344CB8AC3E}">
        <p14:creationId xmlns:p14="http://schemas.microsoft.com/office/powerpoint/2010/main" val="3338495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52F79-E7AE-4A20-9825-319E214A7D86}"/>
              </a:ext>
            </a:extLst>
          </p:cNvPr>
          <p:cNvSpPr>
            <a:spLocks noGrp="1"/>
          </p:cNvSpPr>
          <p:nvPr>
            <p:ph type="title"/>
          </p:nvPr>
        </p:nvSpPr>
        <p:spPr>
          <a:xfrm>
            <a:off x="334433" y="260351"/>
            <a:ext cx="7816790" cy="1143000"/>
          </a:xfrm>
        </p:spPr>
        <p:txBody>
          <a:bodyPr/>
          <a:lstStyle/>
          <a:p>
            <a:r>
              <a:rPr lang="en-GB" dirty="0"/>
              <a:t>SQE2 exemption</a:t>
            </a:r>
          </a:p>
        </p:txBody>
      </p:sp>
      <p:sp>
        <p:nvSpPr>
          <p:cNvPr id="3" name="Content Placeholder 2">
            <a:extLst>
              <a:ext uri="{FF2B5EF4-FFF2-40B4-BE49-F238E27FC236}">
                <a16:creationId xmlns:a16="http://schemas.microsoft.com/office/drawing/2014/main" id="{BDC6791E-F06A-4932-A7A2-AB2CF7E7A33D}"/>
              </a:ext>
            </a:extLst>
          </p:cNvPr>
          <p:cNvSpPr>
            <a:spLocks noGrp="1"/>
          </p:cNvSpPr>
          <p:nvPr>
            <p:ph idx="1"/>
          </p:nvPr>
        </p:nvSpPr>
        <p:spPr>
          <a:xfrm>
            <a:off x="334433" y="1744519"/>
            <a:ext cx="11523133" cy="4476751"/>
          </a:xfrm>
        </p:spPr>
        <p:txBody>
          <a:bodyPr/>
          <a:lstStyle/>
          <a:p>
            <a:r>
              <a:rPr lang="en-GB" sz="2400" dirty="0"/>
              <a:t>Can apply for an SQE2 exemption before sitting the SQE1 assessment – no limitations on when to apply </a:t>
            </a:r>
          </a:p>
          <a:p>
            <a:endParaRPr lang="en-GB" sz="2400" dirty="0"/>
          </a:p>
          <a:p>
            <a:r>
              <a:rPr lang="en-GB" sz="2400" dirty="0"/>
              <a:t>Upload evidence of your qualification, a copy of your admission certificate is the best evidence</a:t>
            </a:r>
          </a:p>
          <a:p>
            <a:endParaRPr lang="en-GB" sz="2400" dirty="0"/>
          </a:p>
          <a:p>
            <a:r>
              <a:rPr lang="en-GB" sz="2400" b="0" i="0" dirty="0">
                <a:solidFill>
                  <a:srgbClr val="212529"/>
                </a:solidFill>
                <a:effectLst/>
              </a:rPr>
              <a:t>Provide a reference to show at least two years' professional legal work experience</a:t>
            </a:r>
          </a:p>
          <a:p>
            <a:endParaRPr lang="en-GB" sz="2400" dirty="0"/>
          </a:p>
          <a:p>
            <a:endParaRPr lang="en-GB" sz="2400" dirty="0"/>
          </a:p>
          <a:p>
            <a:endParaRPr lang="en-GB" sz="2400" dirty="0"/>
          </a:p>
        </p:txBody>
      </p:sp>
    </p:spTree>
    <p:extLst>
      <p:ext uri="{BB962C8B-B14F-4D97-AF65-F5344CB8AC3E}">
        <p14:creationId xmlns:p14="http://schemas.microsoft.com/office/powerpoint/2010/main" val="4025955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52F79-E7AE-4A20-9825-319E214A7D86}"/>
              </a:ext>
            </a:extLst>
          </p:cNvPr>
          <p:cNvSpPr>
            <a:spLocks noGrp="1"/>
          </p:cNvSpPr>
          <p:nvPr>
            <p:ph type="title"/>
          </p:nvPr>
        </p:nvSpPr>
        <p:spPr>
          <a:xfrm>
            <a:off x="334433" y="260351"/>
            <a:ext cx="8400264" cy="1143000"/>
          </a:xfrm>
        </p:spPr>
        <p:txBody>
          <a:bodyPr/>
          <a:lstStyle/>
          <a:p>
            <a:r>
              <a:rPr lang="en-GB" dirty="0"/>
              <a:t>QLTS transitional arrangements</a:t>
            </a:r>
          </a:p>
        </p:txBody>
      </p:sp>
      <p:sp>
        <p:nvSpPr>
          <p:cNvPr id="3" name="Content Placeholder 2">
            <a:extLst>
              <a:ext uri="{FF2B5EF4-FFF2-40B4-BE49-F238E27FC236}">
                <a16:creationId xmlns:a16="http://schemas.microsoft.com/office/drawing/2014/main" id="{BDC6791E-F06A-4932-A7A2-AB2CF7E7A33D}"/>
              </a:ext>
            </a:extLst>
          </p:cNvPr>
          <p:cNvSpPr>
            <a:spLocks noGrp="1"/>
          </p:cNvSpPr>
          <p:nvPr>
            <p:ph idx="1"/>
          </p:nvPr>
        </p:nvSpPr>
        <p:spPr>
          <a:xfrm>
            <a:off x="314325" y="1727200"/>
            <a:ext cx="11543242" cy="4870449"/>
          </a:xfrm>
        </p:spPr>
        <p:txBody>
          <a:bodyPr/>
          <a:lstStyle/>
          <a:p>
            <a:r>
              <a:rPr lang="en-GB" sz="2400" dirty="0"/>
              <a:t>SQE has replaced QLTS</a:t>
            </a:r>
          </a:p>
          <a:p>
            <a:endParaRPr lang="en-GB" sz="2400" dirty="0"/>
          </a:p>
          <a:p>
            <a:r>
              <a:rPr lang="en-GB" sz="2400" dirty="0"/>
              <a:t>Not passed the MCT - you’ll need to qualify though the SQE</a:t>
            </a:r>
          </a:p>
          <a:p>
            <a:endParaRPr lang="en-GB" sz="2400" dirty="0"/>
          </a:p>
          <a:p>
            <a:r>
              <a:rPr lang="en-GB" sz="2400" dirty="0"/>
              <a:t>Passed the MCT - can take the SQE2 to complete QLTS qualification </a:t>
            </a:r>
          </a:p>
          <a:p>
            <a:endParaRPr lang="en-GB" sz="2400" dirty="0"/>
          </a:p>
          <a:p>
            <a:r>
              <a:rPr lang="en-GB" sz="2400" dirty="0"/>
              <a:t>Must apply for admission by 31 March 2024 – if not, you’ll have to qualify through the SQE</a:t>
            </a:r>
          </a:p>
        </p:txBody>
      </p:sp>
    </p:spTree>
    <p:extLst>
      <p:ext uri="{BB962C8B-B14F-4D97-AF65-F5344CB8AC3E}">
        <p14:creationId xmlns:p14="http://schemas.microsoft.com/office/powerpoint/2010/main" val="3016511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2ED97-F49F-4ED3-9F2F-082EACBA8551}"/>
              </a:ext>
            </a:extLst>
          </p:cNvPr>
          <p:cNvSpPr>
            <a:spLocks noGrp="1"/>
          </p:cNvSpPr>
          <p:nvPr>
            <p:ph type="title"/>
          </p:nvPr>
        </p:nvSpPr>
        <p:spPr>
          <a:xfrm>
            <a:off x="208067" y="260351"/>
            <a:ext cx="9861284" cy="1143000"/>
          </a:xfrm>
        </p:spPr>
        <p:txBody>
          <a:bodyPr/>
          <a:lstStyle/>
          <a:p>
            <a:r>
              <a:rPr lang="en-GB" dirty="0"/>
              <a:t>Keep in touch</a:t>
            </a:r>
          </a:p>
        </p:txBody>
      </p:sp>
      <p:sp>
        <p:nvSpPr>
          <p:cNvPr id="4" name="TextBox 3">
            <a:extLst>
              <a:ext uri="{FF2B5EF4-FFF2-40B4-BE49-F238E27FC236}">
                <a16:creationId xmlns:a16="http://schemas.microsoft.com/office/drawing/2014/main" id="{4820E9B3-EA34-4370-BFC3-C1CB96E1E3B2}"/>
              </a:ext>
            </a:extLst>
          </p:cNvPr>
          <p:cNvSpPr txBox="1"/>
          <p:nvPr/>
        </p:nvSpPr>
        <p:spPr>
          <a:xfrm>
            <a:off x="1650587" y="1913663"/>
            <a:ext cx="8579694" cy="523220"/>
          </a:xfrm>
          <a:prstGeom prst="rect">
            <a:avLst/>
          </a:prstGeom>
          <a:noFill/>
        </p:spPr>
        <p:txBody>
          <a:bodyPr wrap="square" rtlCol="0">
            <a:spAutoFit/>
          </a:bodyPr>
          <a:lstStyle/>
          <a:p>
            <a:r>
              <a:rPr lang="en-GB" sz="2700" dirty="0"/>
              <a:t>Send your queries to </a:t>
            </a:r>
            <a:r>
              <a:rPr lang="en-GB" sz="2700" dirty="0">
                <a:solidFill>
                  <a:srgbClr val="B10035"/>
                </a:solidFill>
              </a:rPr>
              <a:t>contactcentre@sra.org.uk</a:t>
            </a:r>
          </a:p>
        </p:txBody>
      </p:sp>
      <p:sp>
        <p:nvSpPr>
          <p:cNvPr id="5" name="TextBox 4">
            <a:extLst>
              <a:ext uri="{FF2B5EF4-FFF2-40B4-BE49-F238E27FC236}">
                <a16:creationId xmlns:a16="http://schemas.microsoft.com/office/drawing/2014/main" id="{36407B90-76BE-4C66-8C52-FF840A675E9E}"/>
              </a:ext>
            </a:extLst>
          </p:cNvPr>
          <p:cNvSpPr txBox="1"/>
          <p:nvPr/>
        </p:nvSpPr>
        <p:spPr>
          <a:xfrm>
            <a:off x="1650587" y="3174799"/>
            <a:ext cx="9909973" cy="830997"/>
          </a:xfrm>
          <a:prstGeom prst="rect">
            <a:avLst/>
          </a:prstGeom>
          <a:noFill/>
        </p:spPr>
        <p:txBody>
          <a:bodyPr wrap="square" rtlCol="0">
            <a:spAutoFit/>
          </a:bodyPr>
          <a:lstStyle/>
          <a:p>
            <a:r>
              <a:rPr lang="en-GB" sz="2400" dirty="0"/>
              <a:t>SQE assessment </a:t>
            </a:r>
            <a:r>
              <a:rPr lang="en-GB" sz="2400" dirty="0">
                <a:solidFill>
                  <a:srgbClr val="B10035"/>
                </a:solidFill>
              </a:rPr>
              <a:t>sqe.sra.org.uk </a:t>
            </a:r>
            <a:r>
              <a:rPr lang="en-GB" sz="2400" dirty="0"/>
              <a:t> </a:t>
            </a:r>
          </a:p>
          <a:p>
            <a:r>
              <a:rPr lang="en-GB" sz="2400" dirty="0"/>
              <a:t>Qualified lawyers </a:t>
            </a:r>
            <a:r>
              <a:rPr lang="en-GB" sz="2400" dirty="0">
                <a:solidFill>
                  <a:srgbClr val="B10035"/>
                </a:solidFill>
              </a:rPr>
              <a:t>sra.org.uk/qualified-lawyers</a:t>
            </a:r>
          </a:p>
        </p:txBody>
      </p:sp>
      <p:pic>
        <p:nvPicPr>
          <p:cNvPr id="12" name="Graphic 11" descr="Email with solid fill">
            <a:extLst>
              <a:ext uri="{FF2B5EF4-FFF2-40B4-BE49-F238E27FC236}">
                <a16:creationId xmlns:a16="http://schemas.microsoft.com/office/drawing/2014/main" id="{B95E2C4D-99D5-402D-9A8B-E03476DD4B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556370" y="1827273"/>
            <a:ext cx="777579" cy="777579"/>
          </a:xfrm>
          <a:prstGeom prst="rect">
            <a:avLst/>
          </a:prstGeom>
        </p:spPr>
      </p:pic>
      <p:pic>
        <p:nvPicPr>
          <p:cNvPr id="14" name="Graphic 13" descr="Laptop">
            <a:extLst>
              <a:ext uri="{FF2B5EF4-FFF2-40B4-BE49-F238E27FC236}">
                <a16:creationId xmlns:a16="http://schemas.microsoft.com/office/drawing/2014/main" id="{AC440103-8CA8-43E7-A1C2-F297C2DB0E0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2401" y="3136380"/>
            <a:ext cx="865515" cy="865515"/>
          </a:xfrm>
          <a:prstGeom prst="rect">
            <a:avLst/>
          </a:prstGeom>
        </p:spPr>
      </p:pic>
      <p:pic>
        <p:nvPicPr>
          <p:cNvPr id="9" name="Graphic 8" descr="World">
            <a:extLst>
              <a:ext uri="{FF2B5EF4-FFF2-40B4-BE49-F238E27FC236}">
                <a16:creationId xmlns:a16="http://schemas.microsoft.com/office/drawing/2014/main" id="{8A17D5EA-04BF-4F00-B097-57B2DC140973}"/>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56370" y="4583932"/>
            <a:ext cx="954107" cy="954107"/>
          </a:xfrm>
          <a:prstGeom prst="rect">
            <a:avLst/>
          </a:prstGeom>
        </p:spPr>
      </p:pic>
      <p:sp>
        <p:nvSpPr>
          <p:cNvPr id="11" name="TextBox 10">
            <a:extLst>
              <a:ext uri="{FF2B5EF4-FFF2-40B4-BE49-F238E27FC236}">
                <a16:creationId xmlns:a16="http://schemas.microsoft.com/office/drawing/2014/main" id="{18167DF0-A3E6-4458-B042-D379CA84379A}"/>
              </a:ext>
            </a:extLst>
          </p:cNvPr>
          <p:cNvSpPr txBox="1"/>
          <p:nvPr/>
        </p:nvSpPr>
        <p:spPr>
          <a:xfrm>
            <a:off x="1650587" y="4743712"/>
            <a:ext cx="7930835" cy="461665"/>
          </a:xfrm>
          <a:prstGeom prst="rect">
            <a:avLst/>
          </a:prstGeom>
          <a:noFill/>
        </p:spPr>
        <p:txBody>
          <a:bodyPr wrap="square" rtlCol="0">
            <a:spAutoFit/>
          </a:bodyPr>
          <a:lstStyle/>
          <a:p>
            <a:r>
              <a:rPr lang="en-GB" sz="2400" dirty="0"/>
              <a:t>SQE Update bulletin </a:t>
            </a:r>
            <a:r>
              <a:rPr lang="en-GB" sz="2400" dirty="0">
                <a:solidFill>
                  <a:srgbClr val="B10035"/>
                </a:solidFill>
              </a:rPr>
              <a:t>sra.org.uk/sqeupdate </a:t>
            </a:r>
          </a:p>
        </p:txBody>
      </p:sp>
    </p:spTree>
    <p:extLst>
      <p:ext uri="{BB962C8B-B14F-4D97-AF65-F5344CB8AC3E}">
        <p14:creationId xmlns:p14="http://schemas.microsoft.com/office/powerpoint/2010/main" val="1406809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3CB2B-A82D-485C-B967-36EF1A1486DC}"/>
              </a:ext>
            </a:extLst>
          </p:cNvPr>
          <p:cNvSpPr>
            <a:spLocks noGrp="1"/>
          </p:cNvSpPr>
          <p:nvPr>
            <p:ph type="title"/>
          </p:nvPr>
        </p:nvSpPr>
        <p:spPr>
          <a:xfrm>
            <a:off x="307776" y="237694"/>
            <a:ext cx="10972800" cy="1143000"/>
          </a:xfrm>
        </p:spPr>
        <p:txBody>
          <a:bodyPr wrap="square" anchor="ctr">
            <a:normAutofit fontScale="90000"/>
          </a:bodyPr>
          <a:lstStyle/>
          <a:p>
            <a:r>
              <a:rPr lang="en-GB" b="1" dirty="0"/>
              <a:t>More information – </a:t>
            </a:r>
            <a:br>
              <a:rPr lang="en-GB" b="1" dirty="0"/>
            </a:br>
            <a:r>
              <a:rPr lang="en-GB" b="1" dirty="0"/>
              <a:t>w</a:t>
            </a:r>
            <a:r>
              <a:rPr lang="en-GB" sz="4400" b="1" dirty="0"/>
              <a:t>orking in the UK </a:t>
            </a:r>
            <a:endParaRPr lang="en-GB" b="1" dirty="0"/>
          </a:p>
        </p:txBody>
      </p:sp>
      <p:sp>
        <p:nvSpPr>
          <p:cNvPr id="3" name="Content Placeholder 2">
            <a:extLst>
              <a:ext uri="{FF2B5EF4-FFF2-40B4-BE49-F238E27FC236}">
                <a16:creationId xmlns:a16="http://schemas.microsoft.com/office/drawing/2014/main" id="{50D4C58C-DD23-4AE4-9906-19ED51880C80}"/>
              </a:ext>
            </a:extLst>
          </p:cNvPr>
          <p:cNvSpPr>
            <a:spLocks noGrp="1"/>
          </p:cNvSpPr>
          <p:nvPr>
            <p:ph sz="quarter" idx="4"/>
          </p:nvPr>
        </p:nvSpPr>
        <p:spPr>
          <a:xfrm>
            <a:off x="627107" y="1604797"/>
            <a:ext cx="10653469" cy="4704523"/>
          </a:xfrm>
        </p:spPr>
        <p:txBody>
          <a:bodyPr wrap="square" anchor="t">
            <a:normAutofit fontScale="25000" lnSpcReduction="20000"/>
          </a:bodyPr>
          <a:lstStyle/>
          <a:p>
            <a:pPr>
              <a:lnSpc>
                <a:spcPct val="90000"/>
              </a:lnSpc>
            </a:pPr>
            <a:endParaRPr lang="en-GB" sz="9866" dirty="0">
              <a:latin typeface="+mj-lt"/>
            </a:endParaRPr>
          </a:p>
          <a:p>
            <a:pPr>
              <a:lnSpc>
                <a:spcPct val="90000"/>
              </a:lnSpc>
            </a:pPr>
            <a:r>
              <a:rPr lang="en-GB" sz="9866" dirty="0">
                <a:latin typeface="+mj-lt"/>
              </a:rPr>
              <a:t>Our guidance on how to became a registered foreign lawyer </a:t>
            </a:r>
            <a:r>
              <a:rPr lang="en-GB" sz="9866" dirty="0">
                <a:solidFill>
                  <a:schemeClr val="accent6">
                    <a:lumMod val="60000"/>
                    <a:lumOff val="40000"/>
                  </a:schemeClr>
                </a:solidFill>
                <a:latin typeface="+mj-lt"/>
                <a:hlinkClick r:id="rId3">
                  <a:extLst>
                    <a:ext uri="{A12FA001-AC4F-418D-AE19-62706E023703}">
                      <ahyp:hlinkClr xmlns:ahyp="http://schemas.microsoft.com/office/drawing/2018/hyperlinkcolor" val="tx"/>
                    </a:ext>
                  </a:extLst>
                </a:hlinkClick>
              </a:rPr>
              <a:t>sra.org.uk/rfl</a:t>
            </a:r>
            <a:r>
              <a:rPr lang="en-GB" sz="9866" dirty="0">
                <a:solidFill>
                  <a:schemeClr val="accent6">
                    <a:lumMod val="60000"/>
                    <a:lumOff val="40000"/>
                  </a:schemeClr>
                </a:solidFill>
                <a:latin typeface="+mj-lt"/>
              </a:rPr>
              <a:t>  </a:t>
            </a:r>
          </a:p>
          <a:p>
            <a:pPr>
              <a:lnSpc>
                <a:spcPct val="90000"/>
              </a:lnSpc>
            </a:pPr>
            <a:endParaRPr lang="en-GB" sz="9866" dirty="0">
              <a:latin typeface="+mj-lt"/>
            </a:endParaRPr>
          </a:p>
          <a:p>
            <a:pPr>
              <a:lnSpc>
                <a:spcPct val="90000"/>
              </a:lnSpc>
            </a:pPr>
            <a:r>
              <a:rPr lang="en-GB" sz="9866" dirty="0">
                <a:solidFill>
                  <a:srgbClr val="212529"/>
                </a:solidFill>
                <a:latin typeface="+mj-lt"/>
              </a:rPr>
              <a:t>Professions approved for registered foreign lawyer status</a:t>
            </a:r>
          </a:p>
          <a:p>
            <a:pPr marL="533387" lvl="1" indent="0">
              <a:lnSpc>
                <a:spcPct val="90000"/>
              </a:lnSpc>
              <a:buNone/>
            </a:pPr>
            <a:r>
              <a:rPr lang="en-GB" sz="9333" dirty="0">
                <a:solidFill>
                  <a:schemeClr val="accent6">
                    <a:lumMod val="60000"/>
                    <a:lumOff val="40000"/>
                  </a:schemeClr>
                </a:solidFill>
                <a:latin typeface="+mj-lt"/>
                <a:hlinkClick r:id="rId4">
                  <a:extLst>
                    <a:ext uri="{A12FA001-AC4F-418D-AE19-62706E023703}">
                      <ahyp:hlinkClr xmlns:ahyp="http://schemas.microsoft.com/office/drawing/2018/hyperlinkcolor" val="tx"/>
                    </a:ext>
                  </a:extLst>
                </a:hlinkClick>
              </a:rPr>
              <a:t>sra.org.uk/professions-</a:t>
            </a:r>
            <a:r>
              <a:rPr lang="en-GB" sz="9333" dirty="0" err="1">
                <a:solidFill>
                  <a:schemeClr val="accent6">
                    <a:lumMod val="60000"/>
                    <a:lumOff val="40000"/>
                  </a:schemeClr>
                </a:solidFill>
                <a:latin typeface="+mj-lt"/>
                <a:hlinkClick r:id="rId4">
                  <a:extLst>
                    <a:ext uri="{A12FA001-AC4F-418D-AE19-62706E023703}">
                      <ahyp:hlinkClr xmlns:ahyp="http://schemas.microsoft.com/office/drawing/2018/hyperlinkcolor" val="tx"/>
                    </a:ext>
                  </a:extLst>
                </a:hlinkClick>
              </a:rPr>
              <a:t>rfl</a:t>
            </a:r>
            <a:r>
              <a:rPr lang="en-GB" sz="9333" dirty="0">
                <a:solidFill>
                  <a:schemeClr val="accent6">
                    <a:lumMod val="60000"/>
                    <a:lumOff val="40000"/>
                  </a:schemeClr>
                </a:solidFill>
                <a:latin typeface="+mj-lt"/>
                <a:hlinkClick r:id="rId4">
                  <a:extLst>
                    <a:ext uri="{A12FA001-AC4F-418D-AE19-62706E023703}">
                      <ahyp:hlinkClr xmlns:ahyp="http://schemas.microsoft.com/office/drawing/2018/hyperlinkcolor" val="tx"/>
                    </a:ext>
                  </a:extLst>
                </a:hlinkClick>
              </a:rPr>
              <a:t>-approved</a:t>
            </a:r>
            <a:r>
              <a:rPr lang="en-GB" sz="9333" dirty="0">
                <a:solidFill>
                  <a:schemeClr val="accent6">
                    <a:lumMod val="60000"/>
                    <a:lumOff val="40000"/>
                  </a:schemeClr>
                </a:solidFill>
                <a:latin typeface="+mj-lt"/>
              </a:rPr>
              <a:t> </a:t>
            </a:r>
          </a:p>
          <a:p>
            <a:pPr marL="533387" lvl="1" indent="0">
              <a:lnSpc>
                <a:spcPct val="90000"/>
              </a:lnSpc>
              <a:buNone/>
            </a:pPr>
            <a:endParaRPr lang="en-GB" sz="9866" dirty="0">
              <a:latin typeface="+mj-lt"/>
            </a:endParaRPr>
          </a:p>
          <a:p>
            <a:pPr>
              <a:lnSpc>
                <a:spcPct val="90000"/>
              </a:lnSpc>
            </a:pPr>
            <a:r>
              <a:rPr lang="en-GB" sz="9866" dirty="0">
                <a:latin typeface="+mj-lt"/>
              </a:rPr>
              <a:t>Contact a UK law society for more advice: </a:t>
            </a:r>
          </a:p>
          <a:p>
            <a:pPr>
              <a:lnSpc>
                <a:spcPct val="90000"/>
              </a:lnSpc>
            </a:pPr>
            <a:endParaRPr lang="en-GB" sz="9866" dirty="0">
              <a:latin typeface="+mj-lt"/>
            </a:endParaRPr>
          </a:p>
          <a:p>
            <a:pPr lvl="1">
              <a:lnSpc>
                <a:spcPct val="90000"/>
              </a:lnSpc>
            </a:pPr>
            <a:r>
              <a:rPr lang="en-GB" sz="9600" dirty="0">
                <a:latin typeface="+mj-lt"/>
              </a:rPr>
              <a:t>England and Wales - </a:t>
            </a:r>
            <a:r>
              <a:rPr lang="en-GB" sz="9600" dirty="0">
                <a:solidFill>
                  <a:schemeClr val="accent6">
                    <a:lumMod val="60000"/>
                    <a:lumOff val="40000"/>
                  </a:schemeClr>
                </a:solidFill>
                <a:latin typeface="+mj-lt"/>
                <a:hlinkClick r:id="rId5">
                  <a:extLst>
                    <a:ext uri="{A12FA001-AC4F-418D-AE19-62706E023703}">
                      <ahyp:hlinkClr xmlns:ahyp="http://schemas.microsoft.com/office/drawing/2018/hyperlinkcolor" val="tx"/>
                    </a:ext>
                  </a:extLst>
                </a:hlinkClick>
              </a:rPr>
              <a:t>www.lawsociety.org.uk</a:t>
            </a:r>
            <a:endParaRPr lang="en-GB" sz="9600" dirty="0">
              <a:solidFill>
                <a:schemeClr val="accent6">
                  <a:lumMod val="60000"/>
                  <a:lumOff val="40000"/>
                </a:schemeClr>
              </a:solidFill>
              <a:latin typeface="+mj-lt"/>
            </a:endParaRPr>
          </a:p>
          <a:p>
            <a:pPr lvl="1">
              <a:lnSpc>
                <a:spcPct val="90000"/>
              </a:lnSpc>
            </a:pPr>
            <a:r>
              <a:rPr lang="en-GB" sz="9600" dirty="0">
                <a:latin typeface="+mj-lt"/>
              </a:rPr>
              <a:t>Scotland - </a:t>
            </a:r>
            <a:r>
              <a:rPr lang="en-GB" sz="9600" dirty="0">
                <a:solidFill>
                  <a:schemeClr val="accent6">
                    <a:lumMod val="60000"/>
                    <a:lumOff val="40000"/>
                  </a:schemeClr>
                </a:solidFill>
                <a:latin typeface="+mj-lt"/>
                <a:hlinkClick r:id="rId6">
                  <a:extLst>
                    <a:ext uri="{A12FA001-AC4F-418D-AE19-62706E023703}">
                      <ahyp:hlinkClr xmlns:ahyp="http://schemas.microsoft.com/office/drawing/2018/hyperlinkcolor" val="tx"/>
                    </a:ext>
                  </a:extLst>
                </a:hlinkClick>
              </a:rPr>
              <a:t>www.lawscot.org.uk</a:t>
            </a:r>
            <a:endParaRPr lang="en-GB" sz="9600" dirty="0">
              <a:solidFill>
                <a:schemeClr val="accent6">
                  <a:lumMod val="60000"/>
                  <a:lumOff val="40000"/>
                </a:schemeClr>
              </a:solidFill>
              <a:latin typeface="+mj-lt"/>
            </a:endParaRPr>
          </a:p>
          <a:p>
            <a:pPr lvl="1">
              <a:lnSpc>
                <a:spcPct val="90000"/>
              </a:lnSpc>
            </a:pPr>
            <a:r>
              <a:rPr lang="en-GB" sz="9600" dirty="0">
                <a:latin typeface="+mj-lt"/>
              </a:rPr>
              <a:t>Northern Ireland - </a:t>
            </a:r>
            <a:r>
              <a:rPr lang="en-GB" sz="9600" dirty="0">
                <a:solidFill>
                  <a:schemeClr val="accent6">
                    <a:lumMod val="60000"/>
                    <a:lumOff val="40000"/>
                  </a:schemeClr>
                </a:solidFill>
                <a:latin typeface="+mj-lt"/>
                <a:hlinkClick r:id="rId7">
                  <a:extLst>
                    <a:ext uri="{A12FA001-AC4F-418D-AE19-62706E023703}">
                      <ahyp:hlinkClr xmlns:ahyp="http://schemas.microsoft.com/office/drawing/2018/hyperlinkcolor" val="tx"/>
                    </a:ext>
                  </a:extLst>
                </a:hlinkClick>
              </a:rPr>
              <a:t>www.lawsoc-ni.org</a:t>
            </a:r>
            <a:endParaRPr lang="en-GB" sz="9600" dirty="0">
              <a:solidFill>
                <a:schemeClr val="accent6">
                  <a:lumMod val="60000"/>
                  <a:lumOff val="40000"/>
                </a:schemeClr>
              </a:solidFill>
              <a:latin typeface="+mj-lt"/>
            </a:endParaRPr>
          </a:p>
          <a:p>
            <a:pPr lvl="1">
              <a:lnSpc>
                <a:spcPct val="90000"/>
              </a:lnSpc>
            </a:pPr>
            <a:endParaRPr lang="en-GB" sz="933" dirty="0"/>
          </a:p>
          <a:p>
            <a:pPr marL="0" indent="0">
              <a:lnSpc>
                <a:spcPct val="90000"/>
              </a:lnSpc>
              <a:buNone/>
            </a:pPr>
            <a:endParaRPr lang="en-GB" sz="1467" dirty="0"/>
          </a:p>
        </p:txBody>
      </p:sp>
    </p:spTree>
    <p:extLst>
      <p:ext uri="{BB962C8B-B14F-4D97-AF65-F5344CB8AC3E}">
        <p14:creationId xmlns:p14="http://schemas.microsoft.com/office/powerpoint/2010/main" val="4035493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48E4-C727-4AE5-86FC-17A34A903DAD}"/>
              </a:ext>
            </a:extLst>
          </p:cNvPr>
          <p:cNvSpPr>
            <a:spLocks noGrp="1"/>
          </p:cNvSpPr>
          <p:nvPr>
            <p:ph type="title"/>
          </p:nvPr>
        </p:nvSpPr>
        <p:spPr>
          <a:xfrm>
            <a:off x="343859" y="198827"/>
            <a:ext cx="6527800" cy="1143000"/>
          </a:xfrm>
        </p:spPr>
        <p:txBody>
          <a:bodyPr/>
          <a:lstStyle/>
          <a:p>
            <a:r>
              <a:rPr lang="en-GB" dirty="0"/>
              <a:t>SQE1 </a:t>
            </a:r>
          </a:p>
        </p:txBody>
      </p:sp>
      <p:sp>
        <p:nvSpPr>
          <p:cNvPr id="24" name="TextBox 23">
            <a:extLst>
              <a:ext uri="{FF2B5EF4-FFF2-40B4-BE49-F238E27FC236}">
                <a16:creationId xmlns:a16="http://schemas.microsoft.com/office/drawing/2014/main" id="{F30006E0-BFA0-4677-B694-CD4E334EAE0D}"/>
              </a:ext>
            </a:extLst>
          </p:cNvPr>
          <p:cNvSpPr txBox="1"/>
          <p:nvPr/>
        </p:nvSpPr>
        <p:spPr>
          <a:xfrm>
            <a:off x="457342" y="1630325"/>
            <a:ext cx="11429857" cy="3795976"/>
          </a:xfrm>
          <a:prstGeom prst="rect">
            <a:avLst/>
          </a:prstGeom>
          <a:noFill/>
        </p:spPr>
        <p:txBody>
          <a:bodyPr wrap="square">
            <a:spAutoFit/>
          </a:bodyPr>
          <a:lstStyle/>
          <a:p>
            <a:pPr marL="457189" indent="-457189" fontAlgn="base">
              <a:lnSpc>
                <a:spcPct val="105000"/>
              </a:lnSpc>
              <a:spcBef>
                <a:spcPct val="20000"/>
              </a:spcBef>
              <a:spcAft>
                <a:spcPct val="0"/>
              </a:spcAft>
              <a:buClr>
                <a:srgbClr val="9E1B34"/>
              </a:buClr>
              <a:buFontTx/>
              <a:buChar char="•"/>
              <a:defRPr/>
            </a:pPr>
            <a:r>
              <a:rPr lang="en-GB" sz="2400" dirty="0">
                <a:solidFill>
                  <a:srgbClr val="262626"/>
                </a:solidFill>
                <a:ea typeface="ＭＳ Ｐゴシック" charset="0"/>
              </a:rPr>
              <a:t>Two parts to SQE1</a:t>
            </a:r>
          </a:p>
          <a:p>
            <a:pPr marL="742950" lvl="1" indent="-285750" eaLnBrk="0" fontAlgn="base" hangingPunct="0">
              <a:lnSpc>
                <a:spcPct val="90000"/>
              </a:lnSpc>
              <a:spcBef>
                <a:spcPct val="20000"/>
              </a:spcBef>
              <a:spcAft>
                <a:spcPct val="0"/>
              </a:spcAft>
              <a:buClr>
                <a:srgbClr val="9E1B34"/>
              </a:buClr>
              <a:buFont typeface="Arial" panose="020B0604020202020204" pitchFamily="34" charset="0"/>
              <a:buChar char="–"/>
              <a:defRPr/>
            </a:pPr>
            <a:r>
              <a:rPr lang="en-GB" sz="2200" dirty="0">
                <a:solidFill>
                  <a:srgbClr val="262626"/>
                </a:solidFill>
                <a:ea typeface="ＭＳ Ｐゴシック" charset="0"/>
              </a:rPr>
              <a:t>Functioning Legal Knowledge (FLK) 1 </a:t>
            </a:r>
          </a:p>
          <a:p>
            <a:pPr marL="742950" lvl="1" indent="-285750" eaLnBrk="0" fontAlgn="base" hangingPunct="0">
              <a:lnSpc>
                <a:spcPct val="90000"/>
              </a:lnSpc>
              <a:spcBef>
                <a:spcPct val="20000"/>
              </a:spcBef>
              <a:spcAft>
                <a:spcPct val="0"/>
              </a:spcAft>
              <a:buClr>
                <a:srgbClr val="9E1B34"/>
              </a:buClr>
              <a:buFont typeface="Arial" panose="020B0604020202020204" pitchFamily="34" charset="0"/>
              <a:buChar char="–"/>
              <a:defRPr/>
            </a:pPr>
            <a:r>
              <a:rPr lang="en-GB" sz="2200" dirty="0">
                <a:solidFill>
                  <a:srgbClr val="262626"/>
                </a:solidFill>
                <a:ea typeface="ＭＳ Ｐゴシック" charset="0"/>
              </a:rPr>
              <a:t>Functioning Legal Knowledge (FLK) 2</a:t>
            </a:r>
          </a:p>
          <a:p>
            <a:pPr marL="1371600" lvl="2" indent="-457200" fontAlgn="base">
              <a:lnSpc>
                <a:spcPct val="105000"/>
              </a:lnSpc>
              <a:spcBef>
                <a:spcPct val="20000"/>
              </a:spcBef>
              <a:spcAft>
                <a:spcPct val="0"/>
              </a:spcAft>
              <a:buClr>
                <a:srgbClr val="9E1B34"/>
              </a:buClr>
              <a:buFont typeface="Arial" panose="020B0604020202020204" pitchFamily="34" charset="0"/>
              <a:buChar char="•"/>
              <a:defRPr/>
            </a:pPr>
            <a:endParaRPr lang="en-GB" sz="1200" dirty="0">
              <a:solidFill>
                <a:srgbClr val="262626"/>
              </a:solidFill>
              <a:ea typeface="ＭＳ Ｐゴシック" charset="0"/>
            </a:endParaRPr>
          </a:p>
          <a:p>
            <a:pPr marL="457189" indent="-457189" fontAlgn="base">
              <a:lnSpc>
                <a:spcPct val="105000"/>
              </a:lnSpc>
              <a:spcBef>
                <a:spcPct val="20000"/>
              </a:spcBef>
              <a:spcAft>
                <a:spcPct val="0"/>
              </a:spcAft>
              <a:buClr>
                <a:srgbClr val="9E1B34"/>
              </a:buClr>
              <a:buFontTx/>
              <a:buChar char="•"/>
              <a:defRPr/>
            </a:pPr>
            <a:r>
              <a:rPr lang="en-GB" sz="2400" dirty="0">
                <a:solidFill>
                  <a:srgbClr val="262626"/>
                </a:solidFill>
                <a:ea typeface="ＭＳ Ｐゴシック" charset="0"/>
              </a:rPr>
              <a:t>Identifying legal principles and applying them to client problems and transactions</a:t>
            </a:r>
          </a:p>
          <a:p>
            <a:pPr marL="457189" indent="-457189" fontAlgn="base">
              <a:lnSpc>
                <a:spcPct val="105000"/>
              </a:lnSpc>
              <a:spcBef>
                <a:spcPct val="20000"/>
              </a:spcBef>
              <a:spcAft>
                <a:spcPct val="0"/>
              </a:spcAft>
              <a:buClr>
                <a:srgbClr val="9E1B34"/>
              </a:buClr>
              <a:buFontTx/>
              <a:buChar char="•"/>
              <a:defRPr/>
            </a:pPr>
            <a:endParaRPr lang="en-GB" sz="2400" dirty="0">
              <a:solidFill>
                <a:srgbClr val="262626"/>
              </a:solidFill>
              <a:ea typeface="ＭＳ Ｐゴシック" charset="0"/>
            </a:endParaRPr>
          </a:p>
          <a:p>
            <a:pPr marL="457189" indent="-457189" fontAlgn="base">
              <a:lnSpc>
                <a:spcPct val="105000"/>
              </a:lnSpc>
              <a:spcBef>
                <a:spcPct val="20000"/>
              </a:spcBef>
              <a:spcAft>
                <a:spcPct val="0"/>
              </a:spcAft>
              <a:buClr>
                <a:srgbClr val="9E1B34"/>
              </a:buClr>
              <a:buFontTx/>
              <a:buChar char="•"/>
              <a:defRPr/>
            </a:pPr>
            <a:r>
              <a:rPr lang="en-GB" sz="2400" dirty="0">
                <a:solidFill>
                  <a:srgbClr val="262626"/>
                </a:solidFill>
                <a:ea typeface="ＭＳ Ｐゴシック" charset="0"/>
              </a:rPr>
              <a:t>Taken over two days – can be done in UK or international centres</a:t>
            </a:r>
          </a:p>
          <a:p>
            <a:pPr marL="457189" marR="0" lvl="0" indent="-457189" defTabSz="914400" fontAlgn="base" latinLnBrk="0">
              <a:lnSpc>
                <a:spcPct val="105000"/>
              </a:lnSpc>
              <a:spcBef>
                <a:spcPct val="20000"/>
              </a:spcBef>
              <a:spcAft>
                <a:spcPct val="0"/>
              </a:spcAft>
              <a:buClr>
                <a:srgbClr val="9E1B34"/>
              </a:buClr>
              <a:buSzTx/>
              <a:buFontTx/>
              <a:buChar char="•"/>
              <a:tabLst/>
              <a:defRPr/>
            </a:pPr>
            <a:endParaRPr lang="en-GB" sz="3200" dirty="0">
              <a:solidFill>
                <a:srgbClr val="262626"/>
              </a:solidFill>
              <a:ea typeface="ＭＳ Ｐゴシック" charset="0"/>
            </a:endParaRPr>
          </a:p>
        </p:txBody>
      </p:sp>
    </p:spTree>
    <p:extLst>
      <p:ext uri="{BB962C8B-B14F-4D97-AF65-F5344CB8AC3E}">
        <p14:creationId xmlns:p14="http://schemas.microsoft.com/office/powerpoint/2010/main" val="220972745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48E4-C727-4AE5-86FC-17A34A903DAD}"/>
              </a:ext>
            </a:extLst>
          </p:cNvPr>
          <p:cNvSpPr>
            <a:spLocks noGrp="1"/>
          </p:cNvSpPr>
          <p:nvPr>
            <p:ph type="title"/>
          </p:nvPr>
        </p:nvSpPr>
        <p:spPr>
          <a:xfrm>
            <a:off x="343859" y="198827"/>
            <a:ext cx="6527800" cy="1143000"/>
          </a:xfrm>
        </p:spPr>
        <p:txBody>
          <a:bodyPr/>
          <a:lstStyle/>
          <a:p>
            <a:r>
              <a:rPr lang="en-GB" dirty="0"/>
              <a:t>SQE2 </a:t>
            </a:r>
          </a:p>
        </p:txBody>
      </p:sp>
      <p:sp>
        <p:nvSpPr>
          <p:cNvPr id="24" name="TextBox 23">
            <a:extLst>
              <a:ext uri="{FF2B5EF4-FFF2-40B4-BE49-F238E27FC236}">
                <a16:creationId xmlns:a16="http://schemas.microsoft.com/office/drawing/2014/main" id="{F30006E0-BFA0-4677-B694-CD4E334EAE0D}"/>
              </a:ext>
            </a:extLst>
          </p:cNvPr>
          <p:cNvSpPr txBox="1"/>
          <p:nvPr/>
        </p:nvSpPr>
        <p:spPr>
          <a:xfrm>
            <a:off x="457343" y="1630325"/>
            <a:ext cx="10828966" cy="3610989"/>
          </a:xfrm>
          <a:prstGeom prst="rect">
            <a:avLst/>
          </a:prstGeom>
          <a:noFill/>
        </p:spPr>
        <p:txBody>
          <a:bodyPr wrap="square">
            <a:spAutoFit/>
          </a:bodyPr>
          <a:lstStyle/>
          <a:p>
            <a:pPr marL="457189" indent="-457189" fontAlgn="base">
              <a:lnSpc>
                <a:spcPct val="105000"/>
              </a:lnSpc>
              <a:spcBef>
                <a:spcPct val="20000"/>
              </a:spcBef>
              <a:spcAft>
                <a:spcPct val="0"/>
              </a:spcAft>
              <a:buClr>
                <a:srgbClr val="9E1B34"/>
              </a:buClr>
              <a:buFontTx/>
              <a:buChar char="•"/>
              <a:defRPr/>
            </a:pPr>
            <a:r>
              <a:rPr lang="en-GB" sz="2400" dirty="0">
                <a:solidFill>
                  <a:srgbClr val="262626"/>
                </a:solidFill>
                <a:ea typeface="ＭＳ Ｐゴシック" charset="0"/>
              </a:rPr>
              <a:t>Tests practical legal skills and functioning legal knowledge equally</a:t>
            </a:r>
          </a:p>
          <a:p>
            <a:pPr marL="457189" indent="-457189" fontAlgn="base">
              <a:lnSpc>
                <a:spcPct val="105000"/>
              </a:lnSpc>
              <a:spcBef>
                <a:spcPct val="20000"/>
              </a:spcBef>
              <a:spcAft>
                <a:spcPct val="0"/>
              </a:spcAft>
              <a:buClr>
                <a:srgbClr val="9E1B34"/>
              </a:buClr>
              <a:buFontTx/>
              <a:buChar char="•"/>
              <a:defRPr/>
            </a:pPr>
            <a:endParaRPr lang="en-GB" sz="2400" dirty="0">
              <a:solidFill>
                <a:srgbClr val="262626"/>
              </a:solidFill>
              <a:ea typeface="ＭＳ Ｐゴシック" charset="0"/>
            </a:endParaRPr>
          </a:p>
          <a:p>
            <a:pPr marL="457189" indent="-457189" fontAlgn="base">
              <a:lnSpc>
                <a:spcPct val="105000"/>
              </a:lnSpc>
              <a:spcBef>
                <a:spcPct val="20000"/>
              </a:spcBef>
              <a:spcAft>
                <a:spcPct val="0"/>
              </a:spcAft>
              <a:buClr>
                <a:srgbClr val="9E1B34"/>
              </a:buClr>
              <a:buFontTx/>
              <a:buChar char="•"/>
              <a:defRPr/>
            </a:pPr>
            <a:r>
              <a:rPr lang="en-GB" sz="2400" dirty="0">
                <a:solidFill>
                  <a:srgbClr val="262626"/>
                </a:solidFill>
                <a:ea typeface="ＭＳ Ｐゴシック" charset="0"/>
              </a:rPr>
              <a:t>Simulating tasks carried out by a solicitor in practice through written and oral tests</a:t>
            </a:r>
          </a:p>
          <a:p>
            <a:pPr marL="457189" indent="-457189" fontAlgn="base">
              <a:lnSpc>
                <a:spcPct val="105000"/>
              </a:lnSpc>
              <a:spcBef>
                <a:spcPct val="20000"/>
              </a:spcBef>
              <a:spcAft>
                <a:spcPct val="0"/>
              </a:spcAft>
              <a:buClr>
                <a:srgbClr val="9E1B34"/>
              </a:buClr>
              <a:buFontTx/>
              <a:buChar char="•"/>
              <a:defRPr/>
            </a:pPr>
            <a:endParaRPr lang="en-GB" sz="2400" dirty="0">
              <a:solidFill>
                <a:srgbClr val="262626"/>
              </a:solidFill>
              <a:ea typeface="ＭＳ Ｐゴシック" charset="0"/>
            </a:endParaRPr>
          </a:p>
          <a:p>
            <a:pPr marL="457189" indent="-457189" fontAlgn="base">
              <a:lnSpc>
                <a:spcPct val="105000"/>
              </a:lnSpc>
              <a:spcBef>
                <a:spcPct val="20000"/>
              </a:spcBef>
              <a:spcAft>
                <a:spcPct val="0"/>
              </a:spcAft>
              <a:buClr>
                <a:srgbClr val="9E1B34"/>
              </a:buClr>
              <a:buFontTx/>
              <a:buChar char="•"/>
              <a:defRPr/>
            </a:pPr>
            <a:r>
              <a:rPr lang="en-GB" sz="2400" dirty="0">
                <a:solidFill>
                  <a:srgbClr val="262626"/>
                </a:solidFill>
                <a:ea typeface="ＭＳ Ｐゴシック" charset="0"/>
              </a:rPr>
              <a:t>Written – taken over three day at UK or international centres</a:t>
            </a:r>
          </a:p>
          <a:p>
            <a:pPr marL="457189" indent="-457189" fontAlgn="base">
              <a:lnSpc>
                <a:spcPct val="105000"/>
              </a:lnSpc>
              <a:spcBef>
                <a:spcPct val="20000"/>
              </a:spcBef>
              <a:spcAft>
                <a:spcPct val="0"/>
              </a:spcAft>
              <a:buClr>
                <a:srgbClr val="9E1B34"/>
              </a:buClr>
              <a:buFontTx/>
              <a:buChar char="•"/>
              <a:defRPr/>
            </a:pPr>
            <a:endParaRPr lang="en-GB" sz="2400" dirty="0">
              <a:solidFill>
                <a:srgbClr val="262626"/>
              </a:solidFill>
              <a:ea typeface="ＭＳ Ｐゴシック" charset="0"/>
            </a:endParaRPr>
          </a:p>
          <a:p>
            <a:pPr marL="457189" indent="-457189" fontAlgn="base">
              <a:lnSpc>
                <a:spcPct val="105000"/>
              </a:lnSpc>
              <a:spcBef>
                <a:spcPct val="20000"/>
              </a:spcBef>
              <a:spcAft>
                <a:spcPct val="0"/>
              </a:spcAft>
              <a:buClr>
                <a:srgbClr val="9E1B34"/>
              </a:buClr>
              <a:buFontTx/>
              <a:buChar char="•"/>
              <a:defRPr/>
            </a:pPr>
            <a:r>
              <a:rPr lang="en-GB" sz="2400" dirty="0">
                <a:solidFill>
                  <a:srgbClr val="262626"/>
                </a:solidFill>
                <a:ea typeface="ＭＳ Ｐゴシック" charset="0"/>
              </a:rPr>
              <a:t>Oral – take over two days at UK centres (Cardiff, Manchester and London)</a:t>
            </a:r>
          </a:p>
        </p:txBody>
      </p:sp>
    </p:spTree>
    <p:extLst>
      <p:ext uri="{BB962C8B-B14F-4D97-AF65-F5344CB8AC3E}">
        <p14:creationId xmlns:p14="http://schemas.microsoft.com/office/powerpoint/2010/main" val="268943596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10524-B7F4-413B-AD84-DE23F25F4A43}"/>
              </a:ext>
            </a:extLst>
          </p:cNvPr>
          <p:cNvSpPr>
            <a:spLocks noGrp="1"/>
          </p:cNvSpPr>
          <p:nvPr>
            <p:ph type="title"/>
          </p:nvPr>
        </p:nvSpPr>
        <p:spPr/>
        <p:txBody>
          <a:bodyPr/>
          <a:lstStyle/>
          <a:p>
            <a:r>
              <a:rPr lang="en-US" dirty="0"/>
              <a:t>Practice rights</a:t>
            </a:r>
            <a:endParaRPr lang="en-GB" dirty="0"/>
          </a:p>
        </p:txBody>
      </p:sp>
      <p:sp>
        <p:nvSpPr>
          <p:cNvPr id="3" name="Content Placeholder 2">
            <a:extLst>
              <a:ext uri="{FF2B5EF4-FFF2-40B4-BE49-F238E27FC236}">
                <a16:creationId xmlns:a16="http://schemas.microsoft.com/office/drawing/2014/main" id="{5071CC59-EF3A-4471-86F2-27EA4B22181F}"/>
              </a:ext>
            </a:extLst>
          </p:cNvPr>
          <p:cNvSpPr>
            <a:spLocks noGrp="1"/>
          </p:cNvSpPr>
          <p:nvPr>
            <p:ph idx="1"/>
          </p:nvPr>
        </p:nvSpPr>
        <p:spPr>
          <a:xfrm>
            <a:off x="334434" y="1892301"/>
            <a:ext cx="11735646" cy="4476751"/>
          </a:xfrm>
        </p:spPr>
        <p:txBody>
          <a:bodyPr/>
          <a:lstStyle/>
          <a:p>
            <a:pPr>
              <a:lnSpc>
                <a:spcPct val="107000"/>
              </a:lnSpc>
            </a:pPr>
            <a:r>
              <a:rPr lang="en-GB" sz="2400" dirty="0">
                <a:solidFill>
                  <a:srgbClr val="333333"/>
                </a:solidFill>
                <a:effectLst/>
                <a:latin typeface="Arial" panose="020B0604020202020204" pitchFamily="34" charset="0"/>
                <a:ea typeface="Times New Roman" panose="02020603050405020304" pitchFamily="18" charset="0"/>
              </a:rPr>
              <a:t>Conduct criminal litigation (including advising clients at the police station) </a:t>
            </a:r>
            <a:endParaRPr lang="en-GB" sz="2400" dirty="0">
              <a:effectLst/>
              <a:latin typeface="Arial" panose="020B0604020202020204" pitchFamily="34" charset="0"/>
              <a:ea typeface="Calibri" panose="020F0502020204030204" pitchFamily="34" charset="0"/>
            </a:endParaRPr>
          </a:p>
          <a:p>
            <a:pPr>
              <a:lnSpc>
                <a:spcPct val="107000"/>
              </a:lnSpc>
            </a:pPr>
            <a:endParaRPr lang="en-GB" sz="2400" dirty="0">
              <a:solidFill>
                <a:srgbClr val="333333"/>
              </a:solidFill>
              <a:effectLst/>
              <a:latin typeface="Arial" panose="020B0604020202020204" pitchFamily="34" charset="0"/>
              <a:ea typeface="Times New Roman" panose="02020603050405020304" pitchFamily="18" charset="0"/>
            </a:endParaRPr>
          </a:p>
          <a:p>
            <a:pPr>
              <a:lnSpc>
                <a:spcPct val="107000"/>
              </a:lnSpc>
            </a:pPr>
            <a:r>
              <a:rPr lang="en-GB" sz="2400" dirty="0">
                <a:solidFill>
                  <a:srgbClr val="333333"/>
                </a:solidFill>
                <a:effectLst/>
                <a:latin typeface="Arial" panose="020B0604020202020204" pitchFamily="34" charset="0"/>
                <a:ea typeface="Times New Roman" panose="02020603050405020304" pitchFamily="18" charset="0"/>
              </a:rPr>
              <a:t>Conduct civil litigation/dispute resolution </a:t>
            </a:r>
            <a:endParaRPr lang="en-GB" sz="2400" dirty="0">
              <a:effectLst/>
              <a:latin typeface="Arial" panose="020B0604020202020204" pitchFamily="34" charset="0"/>
              <a:ea typeface="Calibri" panose="020F0502020204030204" pitchFamily="34" charset="0"/>
            </a:endParaRPr>
          </a:p>
          <a:p>
            <a:pPr>
              <a:lnSpc>
                <a:spcPct val="107000"/>
              </a:lnSpc>
            </a:pPr>
            <a:endParaRPr lang="en-GB" sz="2400" dirty="0">
              <a:solidFill>
                <a:srgbClr val="333333"/>
              </a:solidFill>
              <a:effectLst/>
              <a:latin typeface="Arial" panose="020B0604020202020204" pitchFamily="34" charset="0"/>
              <a:ea typeface="Times New Roman" panose="02020603050405020304" pitchFamily="18" charset="0"/>
            </a:endParaRPr>
          </a:p>
          <a:p>
            <a:pPr>
              <a:lnSpc>
                <a:spcPct val="107000"/>
              </a:lnSpc>
            </a:pPr>
            <a:r>
              <a:rPr lang="en-GB" sz="2400" dirty="0">
                <a:solidFill>
                  <a:srgbClr val="333333"/>
                </a:solidFill>
                <a:effectLst/>
                <a:latin typeface="Arial" panose="020B0604020202020204" pitchFamily="34" charset="0"/>
                <a:ea typeface="Times New Roman" panose="02020603050405020304" pitchFamily="18" charset="0"/>
              </a:rPr>
              <a:t>Property practice </a:t>
            </a:r>
            <a:endParaRPr lang="en-GB" sz="2400" dirty="0">
              <a:effectLst/>
              <a:latin typeface="Arial" panose="020B0604020202020204" pitchFamily="34" charset="0"/>
              <a:ea typeface="Calibri" panose="020F0502020204030204" pitchFamily="34" charset="0"/>
            </a:endParaRPr>
          </a:p>
          <a:p>
            <a:pPr>
              <a:lnSpc>
                <a:spcPct val="107000"/>
              </a:lnSpc>
            </a:pPr>
            <a:endParaRPr lang="en-GB" sz="2400" dirty="0">
              <a:solidFill>
                <a:srgbClr val="333333"/>
              </a:solidFill>
              <a:effectLst/>
              <a:latin typeface="Arial" panose="020B0604020202020204" pitchFamily="34" charset="0"/>
              <a:ea typeface="Times New Roman" panose="02020603050405020304" pitchFamily="18" charset="0"/>
            </a:endParaRPr>
          </a:p>
          <a:p>
            <a:pPr>
              <a:lnSpc>
                <a:spcPct val="107000"/>
              </a:lnSpc>
            </a:pPr>
            <a:r>
              <a:rPr lang="en-GB" sz="2400" dirty="0">
                <a:solidFill>
                  <a:srgbClr val="333333"/>
                </a:solidFill>
                <a:effectLst/>
                <a:latin typeface="Arial" panose="020B0604020202020204" pitchFamily="34" charset="0"/>
                <a:ea typeface="Times New Roman" panose="02020603050405020304" pitchFamily="18" charset="0"/>
              </a:rPr>
              <a:t>Wills and intestacy, probate administration and practice </a:t>
            </a:r>
            <a:endParaRPr lang="en-GB" sz="2400" dirty="0">
              <a:effectLst/>
              <a:latin typeface="Arial" panose="020B0604020202020204" pitchFamily="34" charset="0"/>
              <a:ea typeface="Calibri" panose="020F0502020204030204" pitchFamily="34" charset="0"/>
            </a:endParaRPr>
          </a:p>
          <a:p>
            <a:pPr>
              <a:lnSpc>
                <a:spcPct val="107000"/>
              </a:lnSpc>
              <a:spcAft>
                <a:spcPts val="800"/>
              </a:spcAft>
            </a:pPr>
            <a:endParaRPr lang="en-GB" sz="2400" dirty="0">
              <a:solidFill>
                <a:srgbClr val="333333"/>
              </a:solidFill>
              <a:effectLst/>
              <a:latin typeface="Arial" panose="020B0604020202020204" pitchFamily="34" charset="0"/>
              <a:ea typeface="Times New Roman" panose="02020603050405020304" pitchFamily="18" charset="0"/>
            </a:endParaRPr>
          </a:p>
          <a:p>
            <a:pPr>
              <a:lnSpc>
                <a:spcPct val="107000"/>
              </a:lnSpc>
              <a:spcAft>
                <a:spcPts val="800"/>
              </a:spcAft>
            </a:pPr>
            <a:r>
              <a:rPr lang="en-GB" sz="2400" dirty="0">
                <a:solidFill>
                  <a:srgbClr val="333333"/>
                </a:solidFill>
                <a:effectLst/>
                <a:latin typeface="Arial" panose="020B0604020202020204" pitchFamily="34" charset="0"/>
                <a:ea typeface="Times New Roman" panose="02020603050405020304" pitchFamily="18" charset="0"/>
              </a:rPr>
              <a:t>Business organisations rules and procedures</a:t>
            </a:r>
            <a:endParaRPr lang="en-GB" sz="2400" dirty="0">
              <a:effectLst/>
              <a:latin typeface="Arial" panose="020B0604020202020204" pitchFamily="34" charset="0"/>
              <a:ea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3835470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C5E5C-5043-4638-BA03-40C53EDCCD62}"/>
              </a:ext>
            </a:extLst>
          </p:cNvPr>
          <p:cNvSpPr>
            <a:spLocks noGrp="1"/>
          </p:cNvSpPr>
          <p:nvPr>
            <p:ph type="title"/>
          </p:nvPr>
        </p:nvSpPr>
        <p:spPr>
          <a:xfrm>
            <a:off x="239349" y="164637"/>
            <a:ext cx="8448939" cy="1143000"/>
          </a:xfrm>
        </p:spPr>
        <p:txBody>
          <a:bodyPr wrap="square" anchor="ctr">
            <a:noAutofit/>
          </a:bodyPr>
          <a:lstStyle/>
          <a:p>
            <a:pPr>
              <a:lnSpc>
                <a:spcPct val="90000"/>
              </a:lnSpc>
            </a:pPr>
            <a:r>
              <a:rPr lang="en-GB" sz="4000" b="1" dirty="0"/>
              <a:t>Working in the UK - </a:t>
            </a:r>
            <a:r>
              <a:rPr lang="en-GB" sz="3733" b="1" dirty="0"/>
              <a:t>Lawyers and other titles </a:t>
            </a:r>
          </a:p>
        </p:txBody>
      </p:sp>
      <p:sp>
        <p:nvSpPr>
          <p:cNvPr id="6" name="Content Placeholder 5">
            <a:extLst>
              <a:ext uri="{FF2B5EF4-FFF2-40B4-BE49-F238E27FC236}">
                <a16:creationId xmlns:a16="http://schemas.microsoft.com/office/drawing/2014/main" id="{387AF77D-0C39-1FDC-153E-ACCAA184B891}"/>
              </a:ext>
            </a:extLst>
          </p:cNvPr>
          <p:cNvSpPr>
            <a:spLocks noGrp="1"/>
          </p:cNvSpPr>
          <p:nvPr>
            <p:ph sz="quarter" idx="4"/>
          </p:nvPr>
        </p:nvSpPr>
        <p:spPr>
          <a:xfrm>
            <a:off x="616495" y="1649037"/>
            <a:ext cx="10959009" cy="4329344"/>
          </a:xfrm>
        </p:spPr>
        <p:txBody>
          <a:bodyPr/>
          <a:lstStyle/>
          <a:p>
            <a:r>
              <a:rPr lang="en-GB" sz="2400" b="1" dirty="0">
                <a:latin typeface="Arial" panose="020B0604020202020204" pitchFamily="34" charset="0"/>
                <a:ea typeface="Calibri" panose="020F0502020204030204" pitchFamily="34" charset="0"/>
              </a:rPr>
              <a:t>Solicitors</a:t>
            </a:r>
            <a:r>
              <a:rPr lang="en-GB" b="1" dirty="0">
                <a:latin typeface="Arial" panose="020B0604020202020204" pitchFamily="34" charset="0"/>
                <a:ea typeface="Calibri" panose="020F0502020204030204" pitchFamily="34" charset="0"/>
              </a:rPr>
              <a:t> </a:t>
            </a:r>
          </a:p>
          <a:p>
            <a:pPr lvl="1"/>
            <a:r>
              <a:rPr lang="en-GB" sz="2200" dirty="0">
                <a:latin typeface="Arial" panose="020B0604020202020204" pitchFamily="34" charset="0"/>
                <a:ea typeface="Calibri" panose="020F0502020204030204" pitchFamily="34" charset="0"/>
              </a:rPr>
              <a:t>reserved legal services, alongside other services / general legal advice</a:t>
            </a:r>
          </a:p>
          <a:p>
            <a:r>
              <a:rPr lang="en-GB" sz="2400" b="1" dirty="0">
                <a:latin typeface="Arial" panose="020B0604020202020204" pitchFamily="34" charset="0"/>
                <a:ea typeface="Calibri" panose="020F0502020204030204" pitchFamily="34" charset="0"/>
              </a:rPr>
              <a:t>Registered foreign lawyers</a:t>
            </a:r>
          </a:p>
          <a:p>
            <a:pPr lvl="1"/>
            <a:r>
              <a:rPr lang="en-GB" sz="2200" dirty="0">
                <a:latin typeface="Arial" panose="020B0604020202020204" pitchFamily="34" charset="0"/>
                <a:ea typeface="Calibri" panose="020F0502020204030204" pitchFamily="34" charset="0"/>
              </a:rPr>
              <a:t>some legal services</a:t>
            </a:r>
          </a:p>
          <a:p>
            <a:pPr lvl="1"/>
            <a:r>
              <a:rPr lang="en-GB" sz="2200" dirty="0">
                <a:latin typeface="Arial" panose="020B0604020202020204" pitchFamily="34" charset="0"/>
                <a:ea typeface="Calibri" panose="020F0502020204030204" pitchFamily="34" charset="0"/>
              </a:rPr>
              <a:t>manager or owner</a:t>
            </a:r>
          </a:p>
          <a:p>
            <a:r>
              <a:rPr lang="en-GB" sz="2400" b="1" dirty="0">
                <a:latin typeface="Arial" panose="020B0604020202020204" pitchFamily="34" charset="0"/>
                <a:ea typeface="Calibri" panose="020F0502020204030204" pitchFamily="34" charset="0"/>
              </a:rPr>
              <a:t>Other regulated lawyers</a:t>
            </a:r>
          </a:p>
          <a:p>
            <a:pPr lvl="1"/>
            <a:r>
              <a:rPr lang="en-GB" sz="2200" dirty="0">
                <a:latin typeface="Arial" panose="020B0604020202020204" pitchFamily="34" charset="0"/>
                <a:ea typeface="Calibri" panose="020F0502020204030204" pitchFamily="34" charset="0"/>
              </a:rPr>
              <a:t>reserved legal services alongside other services</a:t>
            </a:r>
          </a:p>
          <a:p>
            <a:pPr lvl="1"/>
            <a:r>
              <a:rPr lang="en-GB" sz="2200" dirty="0">
                <a:latin typeface="Arial" panose="020B0604020202020204" pitchFamily="34" charset="0"/>
                <a:ea typeface="Calibri" panose="020F0502020204030204" pitchFamily="34" charset="0"/>
              </a:rPr>
              <a:t>includes barristers, licensed conveyancers, immigration advisers</a:t>
            </a:r>
          </a:p>
          <a:p>
            <a:r>
              <a:rPr lang="en-GB" sz="2400" b="1" dirty="0">
                <a:latin typeface="Arial" panose="020B0604020202020204" pitchFamily="34" charset="0"/>
                <a:ea typeface="Calibri" panose="020F0502020204030204" pitchFamily="34" charset="0"/>
              </a:rPr>
              <a:t>Non-regulated lawyers</a:t>
            </a:r>
          </a:p>
          <a:p>
            <a:pPr lvl="1"/>
            <a:r>
              <a:rPr lang="en-GB" sz="2200" dirty="0">
                <a:latin typeface="Arial" panose="020B0604020202020204" pitchFamily="34" charset="0"/>
                <a:ea typeface="Calibri" panose="020F0502020204030204" pitchFamily="34" charset="0"/>
              </a:rPr>
              <a:t>on-restricted legal services / general legal advice</a:t>
            </a:r>
          </a:p>
          <a:p>
            <a:pPr lvl="1"/>
            <a:r>
              <a:rPr lang="en-GB" sz="2200" dirty="0">
                <a:latin typeface="Arial" panose="020B0604020202020204" pitchFamily="34" charset="0"/>
                <a:ea typeface="Calibri" panose="020F0502020204030204" pitchFamily="34" charset="0"/>
              </a:rPr>
              <a:t>such as professional will-writers </a:t>
            </a:r>
          </a:p>
          <a:p>
            <a:pPr lvl="1"/>
            <a:endParaRPr lang="en-GB" sz="2200" dirty="0">
              <a:latin typeface="Arial" panose="020B0604020202020204" pitchFamily="34" charset="0"/>
              <a:ea typeface="Calibri" panose="020F0502020204030204" pitchFamily="34" charset="0"/>
            </a:endParaRPr>
          </a:p>
          <a:p>
            <a:endParaRPr lang="en-GB" sz="3733" dirty="0">
              <a:latin typeface="Arial" panose="020B0604020202020204" pitchFamily="34" charset="0"/>
              <a:ea typeface="Calibri" panose="020F0502020204030204" pitchFamily="34" charset="0"/>
            </a:endParaRPr>
          </a:p>
          <a:p>
            <a:endParaRPr lang="en-GB" sz="3733" dirty="0">
              <a:latin typeface="Arial" panose="020B0604020202020204" pitchFamily="34" charset="0"/>
              <a:ea typeface="Calibri" panose="020F0502020204030204" pitchFamily="34" charset="0"/>
            </a:endParaRPr>
          </a:p>
          <a:p>
            <a:endParaRPr lang="en-GB" sz="3733" dirty="0">
              <a:latin typeface="Arial" panose="020B0604020202020204" pitchFamily="34" charset="0"/>
              <a:ea typeface="Calibri" panose="020F0502020204030204" pitchFamily="34" charset="0"/>
            </a:endParaRPr>
          </a:p>
          <a:p>
            <a:endParaRPr lang="en-GB" sz="3733" b="1" dirty="0">
              <a:latin typeface="Arial" panose="020B060402020202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2776180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C5E5C-5043-4638-BA03-40C53EDCCD62}"/>
              </a:ext>
            </a:extLst>
          </p:cNvPr>
          <p:cNvSpPr>
            <a:spLocks noGrp="1"/>
          </p:cNvSpPr>
          <p:nvPr>
            <p:ph type="title"/>
          </p:nvPr>
        </p:nvSpPr>
        <p:spPr>
          <a:xfrm>
            <a:off x="239349" y="164637"/>
            <a:ext cx="8448939" cy="1143000"/>
          </a:xfrm>
        </p:spPr>
        <p:txBody>
          <a:bodyPr wrap="square" anchor="ctr">
            <a:noAutofit/>
          </a:bodyPr>
          <a:lstStyle/>
          <a:p>
            <a:pPr>
              <a:lnSpc>
                <a:spcPct val="90000"/>
              </a:lnSpc>
            </a:pPr>
            <a:r>
              <a:rPr lang="en-GB" sz="3733" b="1" dirty="0"/>
              <a:t>Options in the English and Welsh legal services markets </a:t>
            </a:r>
          </a:p>
        </p:txBody>
      </p:sp>
      <p:sp>
        <p:nvSpPr>
          <p:cNvPr id="6" name="Content Placeholder 5">
            <a:extLst>
              <a:ext uri="{FF2B5EF4-FFF2-40B4-BE49-F238E27FC236}">
                <a16:creationId xmlns:a16="http://schemas.microsoft.com/office/drawing/2014/main" id="{387AF77D-0C39-1FDC-153E-ACCAA184B891}"/>
              </a:ext>
            </a:extLst>
          </p:cNvPr>
          <p:cNvSpPr>
            <a:spLocks noGrp="1"/>
          </p:cNvSpPr>
          <p:nvPr>
            <p:ph sz="quarter" idx="4"/>
          </p:nvPr>
        </p:nvSpPr>
        <p:spPr>
          <a:xfrm>
            <a:off x="623393" y="1796819"/>
            <a:ext cx="10959009" cy="4329344"/>
          </a:xfrm>
        </p:spPr>
        <p:txBody>
          <a:bodyPr/>
          <a:lstStyle/>
          <a:p>
            <a:r>
              <a:rPr lang="en-GB" sz="2400" dirty="0">
                <a:latin typeface="+mj-lt"/>
                <a:ea typeface="Calibri" panose="020F0502020204030204" pitchFamily="34" charset="0"/>
              </a:rPr>
              <a:t>Provide n</a:t>
            </a:r>
            <a:r>
              <a:rPr lang="en-GB" sz="2400" dirty="0">
                <a:effectLst/>
                <a:latin typeface="+mj-lt"/>
                <a:ea typeface="Calibri" panose="020F0502020204030204" pitchFamily="34" charset="0"/>
              </a:rPr>
              <a:t>on-reserved / restricted legal services </a:t>
            </a:r>
          </a:p>
          <a:p>
            <a:endParaRPr lang="en-GB" sz="2400" dirty="0">
              <a:effectLst/>
              <a:latin typeface="+mj-lt"/>
              <a:ea typeface="Calibri" panose="020F0502020204030204" pitchFamily="34" charset="0"/>
            </a:endParaRPr>
          </a:p>
          <a:p>
            <a:r>
              <a:rPr lang="en-GB" sz="2400" dirty="0">
                <a:effectLst/>
                <a:latin typeface="+mj-lt"/>
                <a:ea typeface="Calibri" panose="020F0502020204030204" pitchFamily="34" charset="0"/>
              </a:rPr>
              <a:t>Registered foreign lawyer</a:t>
            </a:r>
          </a:p>
          <a:p>
            <a:endParaRPr lang="en-GB" sz="2400" dirty="0">
              <a:effectLst/>
              <a:latin typeface="+mj-lt"/>
              <a:ea typeface="Calibri" panose="020F0502020204030204" pitchFamily="34" charset="0"/>
            </a:endParaRPr>
          </a:p>
          <a:p>
            <a:r>
              <a:rPr lang="en-GB" sz="2400" dirty="0">
                <a:effectLst/>
                <a:latin typeface="+mj-lt"/>
                <a:ea typeface="Calibri" panose="020F0502020204030204" pitchFamily="34" charset="0"/>
              </a:rPr>
              <a:t>Seek admission as a solicitor or another type of regulated lawyer</a:t>
            </a:r>
          </a:p>
          <a:p>
            <a:endParaRPr lang="en-GB" dirty="0"/>
          </a:p>
        </p:txBody>
      </p:sp>
    </p:spTree>
    <p:extLst>
      <p:ext uri="{BB962C8B-B14F-4D97-AF65-F5344CB8AC3E}">
        <p14:creationId xmlns:p14="http://schemas.microsoft.com/office/powerpoint/2010/main" val="645104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BD2B1-6F0D-4EB8-AC2F-3189BCBCB945}"/>
              </a:ext>
            </a:extLst>
          </p:cNvPr>
          <p:cNvSpPr>
            <a:spLocks noGrp="1"/>
          </p:cNvSpPr>
          <p:nvPr>
            <p:ph type="title"/>
          </p:nvPr>
        </p:nvSpPr>
        <p:spPr>
          <a:xfrm>
            <a:off x="334432" y="260351"/>
            <a:ext cx="8846513" cy="1143000"/>
          </a:xfrm>
        </p:spPr>
        <p:txBody>
          <a:bodyPr/>
          <a:lstStyle/>
          <a:p>
            <a:r>
              <a:rPr lang="en-US" dirty="0"/>
              <a:t>SQE exemptions – what are they?  </a:t>
            </a:r>
            <a:endParaRPr lang="en-GB" dirty="0"/>
          </a:p>
        </p:txBody>
      </p:sp>
      <p:sp>
        <p:nvSpPr>
          <p:cNvPr id="3" name="Content Placeholder 2">
            <a:extLst>
              <a:ext uri="{FF2B5EF4-FFF2-40B4-BE49-F238E27FC236}">
                <a16:creationId xmlns:a16="http://schemas.microsoft.com/office/drawing/2014/main" id="{799CC3D6-2CBA-4899-887D-E3735A49B4BF}"/>
              </a:ext>
            </a:extLst>
          </p:cNvPr>
          <p:cNvSpPr>
            <a:spLocks noGrp="1"/>
          </p:cNvSpPr>
          <p:nvPr>
            <p:ph idx="1"/>
          </p:nvPr>
        </p:nvSpPr>
        <p:spPr>
          <a:xfrm>
            <a:off x="334433" y="1689101"/>
            <a:ext cx="11562003" cy="4908548"/>
          </a:xfrm>
        </p:spPr>
        <p:txBody>
          <a:bodyPr/>
          <a:lstStyle/>
          <a:p>
            <a:pPr>
              <a:lnSpc>
                <a:spcPct val="107000"/>
              </a:lnSpc>
              <a:spcAft>
                <a:spcPts val="800"/>
              </a:spcAft>
            </a:pPr>
            <a:r>
              <a:rPr lang="en-GB" sz="2400" dirty="0">
                <a:latin typeface="Arial" panose="020B0604020202020204" pitchFamily="34" charset="0"/>
                <a:ea typeface="Calibri" panose="020F0502020204030204" pitchFamily="34" charset="0"/>
              </a:rPr>
              <a:t>All qualified lawyers can apply for exemptions </a:t>
            </a:r>
          </a:p>
          <a:p>
            <a:pPr>
              <a:lnSpc>
                <a:spcPct val="107000"/>
              </a:lnSpc>
              <a:spcAft>
                <a:spcPts val="800"/>
              </a:spcAft>
            </a:pPr>
            <a:endParaRPr lang="en-GB" sz="1200" dirty="0">
              <a:latin typeface="Arial" panose="020B0604020202020204" pitchFamily="34" charset="0"/>
              <a:ea typeface="Calibri" panose="020F0502020204030204" pitchFamily="34" charset="0"/>
            </a:endParaRPr>
          </a:p>
          <a:p>
            <a:pPr>
              <a:lnSpc>
                <a:spcPct val="107000"/>
              </a:lnSpc>
              <a:spcAft>
                <a:spcPts val="800"/>
              </a:spcAft>
            </a:pPr>
            <a:r>
              <a:rPr lang="en-GB" sz="2400" dirty="0">
                <a:latin typeface="Arial" panose="020B0604020202020204" pitchFamily="34" charset="0"/>
                <a:ea typeface="Calibri" panose="020F0502020204030204" pitchFamily="34" charset="0"/>
              </a:rPr>
              <a:t>Agreed or individual based on qualifications and experience </a:t>
            </a:r>
          </a:p>
          <a:p>
            <a:pPr>
              <a:lnSpc>
                <a:spcPct val="107000"/>
              </a:lnSpc>
              <a:spcAft>
                <a:spcPts val="800"/>
              </a:spcAft>
            </a:pPr>
            <a:endParaRPr lang="en-GB" sz="1200" dirty="0">
              <a:latin typeface="Arial" panose="020B0604020202020204" pitchFamily="34" charset="0"/>
              <a:ea typeface="Calibri" panose="020F0502020204030204" pitchFamily="34" charset="0"/>
            </a:endParaRPr>
          </a:p>
          <a:p>
            <a:pPr>
              <a:lnSpc>
                <a:spcPct val="107000"/>
              </a:lnSpc>
              <a:spcAft>
                <a:spcPts val="800"/>
              </a:spcAft>
            </a:pPr>
            <a:r>
              <a:rPr lang="en-GB" sz="2400" dirty="0">
                <a:latin typeface="Arial" panose="020B0604020202020204" pitchFamily="34" charset="0"/>
                <a:ea typeface="Calibri" panose="020F0502020204030204" pitchFamily="34" charset="0"/>
              </a:rPr>
              <a:t>Full list of agreed exemptions </a:t>
            </a:r>
            <a:r>
              <a:rPr lang="en-GB" sz="2400" dirty="0">
                <a:effectLst/>
                <a:latin typeface="Arial" panose="020B0604020202020204" pitchFamily="34" charset="0"/>
                <a:ea typeface="Calibri" panose="020F0502020204030204" pitchFamily="34" charset="0"/>
              </a:rPr>
              <a:t>- </a:t>
            </a:r>
            <a:r>
              <a:rPr lang="en-GB" sz="2400" dirty="0">
                <a:solidFill>
                  <a:schemeClr val="accent6">
                    <a:lumMod val="60000"/>
                    <a:lumOff val="40000"/>
                  </a:schemeClr>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sra.org.uk/sqe-exemptions</a:t>
            </a:r>
            <a:r>
              <a:rPr lang="en-GB" sz="2400" dirty="0">
                <a:solidFill>
                  <a:schemeClr val="accent6">
                    <a:lumMod val="60000"/>
                    <a:lumOff val="40000"/>
                  </a:schemeClr>
                </a:solidFill>
                <a:effectLst/>
                <a:latin typeface="Arial" panose="020B0604020202020204" pitchFamily="34" charset="0"/>
                <a:ea typeface="Calibri" panose="020F0502020204030204" pitchFamily="34" charset="0"/>
              </a:rPr>
              <a:t>  </a:t>
            </a:r>
          </a:p>
          <a:p>
            <a:pPr>
              <a:lnSpc>
                <a:spcPct val="107000"/>
              </a:lnSpc>
              <a:spcAft>
                <a:spcPts val="800"/>
              </a:spcAft>
            </a:pPr>
            <a:endParaRPr lang="en-GB" sz="1200" dirty="0">
              <a:latin typeface="Arial" panose="020B0604020202020204" pitchFamily="34" charset="0"/>
              <a:ea typeface="Calibri" panose="020F0502020204030204" pitchFamily="34" charset="0"/>
            </a:endParaRPr>
          </a:p>
          <a:p>
            <a:pPr marL="876286" lvl="1" indent="-342900">
              <a:lnSpc>
                <a:spcPct val="107000"/>
              </a:lnSpc>
              <a:spcAft>
                <a:spcPts val="800"/>
              </a:spcAft>
              <a:buFont typeface="Symbol" panose="05050102010706020507" pitchFamily="18" charset="2"/>
              <a:buChar char=""/>
            </a:pPr>
            <a:endParaRPr lang="en-GB" sz="2133" dirty="0">
              <a:effectLst/>
              <a:latin typeface="Arial" panose="020B060402020202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1705146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BD2B1-6F0D-4EB8-AC2F-3189BCBCB945}"/>
              </a:ext>
            </a:extLst>
          </p:cNvPr>
          <p:cNvSpPr>
            <a:spLocks noGrp="1"/>
          </p:cNvSpPr>
          <p:nvPr>
            <p:ph type="title"/>
          </p:nvPr>
        </p:nvSpPr>
        <p:spPr/>
        <p:txBody>
          <a:bodyPr/>
          <a:lstStyle/>
          <a:p>
            <a:r>
              <a:rPr lang="en-US" dirty="0"/>
              <a:t>SQE1 exemption</a:t>
            </a:r>
            <a:endParaRPr lang="en-GB" dirty="0"/>
          </a:p>
        </p:txBody>
      </p:sp>
      <p:sp>
        <p:nvSpPr>
          <p:cNvPr id="3" name="Content Placeholder 2">
            <a:extLst>
              <a:ext uri="{FF2B5EF4-FFF2-40B4-BE49-F238E27FC236}">
                <a16:creationId xmlns:a16="http://schemas.microsoft.com/office/drawing/2014/main" id="{799CC3D6-2CBA-4899-887D-E3735A49B4BF}"/>
              </a:ext>
            </a:extLst>
          </p:cNvPr>
          <p:cNvSpPr>
            <a:spLocks noGrp="1"/>
          </p:cNvSpPr>
          <p:nvPr>
            <p:ph idx="1"/>
          </p:nvPr>
        </p:nvSpPr>
        <p:spPr>
          <a:xfrm>
            <a:off x="334433" y="1710212"/>
            <a:ext cx="11523133" cy="4476751"/>
          </a:xfrm>
        </p:spPr>
        <p:txBody>
          <a:bodyPr/>
          <a:lstStyle/>
          <a:p>
            <a:r>
              <a:rPr lang="en-GB" sz="2400" dirty="0">
                <a:latin typeface="+mj-lt"/>
              </a:rPr>
              <a:t>Cannot grant partial exemptions – only all of FLK1 or FLK2 </a:t>
            </a:r>
          </a:p>
          <a:p>
            <a:endParaRPr lang="en-GB" sz="2400" dirty="0">
              <a:solidFill>
                <a:srgbClr val="000000"/>
              </a:solidFill>
              <a:effectLst/>
              <a:latin typeface="+mj-lt"/>
              <a:ea typeface="Calibri" panose="020F0502020204030204" pitchFamily="34" charset="0"/>
            </a:endParaRPr>
          </a:p>
          <a:p>
            <a:r>
              <a:rPr lang="en-GB" sz="2400" dirty="0">
                <a:solidFill>
                  <a:srgbClr val="000000"/>
                </a:solidFill>
                <a:latin typeface="+mj-lt"/>
                <a:ea typeface="Calibri" panose="020F0502020204030204" pitchFamily="34" charset="0"/>
              </a:rPr>
              <a:t>Y</a:t>
            </a:r>
            <a:r>
              <a:rPr lang="en-GB" sz="2400" dirty="0">
                <a:solidFill>
                  <a:srgbClr val="000000"/>
                </a:solidFill>
                <a:effectLst/>
                <a:latin typeface="+mj-lt"/>
                <a:ea typeface="Calibri" panose="020F0502020204030204" pitchFamily="34" charset="0"/>
              </a:rPr>
              <a:t>our qualifications and experience need to cover </a:t>
            </a:r>
            <a:r>
              <a:rPr lang="en-GB" sz="2400" b="1" dirty="0">
                <a:solidFill>
                  <a:srgbClr val="000000"/>
                </a:solidFill>
                <a:effectLst/>
                <a:latin typeface="+mj-lt"/>
                <a:ea typeface="Calibri" panose="020F0502020204030204" pitchFamily="34" charset="0"/>
              </a:rPr>
              <a:t>all</a:t>
            </a:r>
            <a:r>
              <a:rPr lang="en-GB" sz="2400" dirty="0">
                <a:solidFill>
                  <a:srgbClr val="000000"/>
                </a:solidFill>
                <a:effectLst/>
                <a:latin typeface="+mj-lt"/>
                <a:ea typeface="Calibri" panose="020F0502020204030204" pitchFamily="34" charset="0"/>
              </a:rPr>
              <a:t> areas of law tested in SQE1</a:t>
            </a:r>
          </a:p>
          <a:p>
            <a:endParaRPr lang="en-GB" sz="2400" dirty="0">
              <a:solidFill>
                <a:srgbClr val="000000"/>
              </a:solidFill>
              <a:latin typeface="+mj-lt"/>
            </a:endParaRPr>
          </a:p>
          <a:p>
            <a:r>
              <a:rPr lang="en-GB" sz="2400" dirty="0">
                <a:solidFill>
                  <a:srgbClr val="000000"/>
                </a:solidFill>
                <a:effectLst/>
                <a:latin typeface="+mj-lt"/>
                <a:ea typeface="Calibri" panose="020F0502020204030204" pitchFamily="34" charset="0"/>
              </a:rPr>
              <a:t>Must </a:t>
            </a:r>
            <a:r>
              <a:rPr lang="en-GB" sz="2400" dirty="0">
                <a:solidFill>
                  <a:srgbClr val="000000"/>
                </a:solidFill>
                <a:latin typeface="+mj-lt"/>
                <a:ea typeface="Calibri" panose="020F0502020204030204" pitchFamily="34" charset="0"/>
              </a:rPr>
              <a:t>b</a:t>
            </a:r>
            <a:r>
              <a:rPr lang="en-GB" sz="2400" dirty="0">
                <a:solidFill>
                  <a:srgbClr val="000000"/>
                </a:solidFill>
                <a:effectLst/>
                <a:latin typeface="+mj-lt"/>
                <a:ea typeface="Calibri" panose="020F0502020204030204" pitchFamily="34" charset="0"/>
              </a:rPr>
              <a:t>e at the standard of a newly qualified solicitor in England and Wales –level three of our </a:t>
            </a:r>
            <a:r>
              <a:rPr lang="en-GB" sz="2400" dirty="0">
                <a:solidFill>
                  <a:srgbClr val="000000"/>
                </a:solidFill>
                <a:latin typeface="+mj-lt"/>
              </a:rPr>
              <a:t>Threshold Standard (</a:t>
            </a:r>
            <a:r>
              <a:rPr lang="en-GB" sz="2400" dirty="0">
                <a:solidFill>
                  <a:schemeClr val="accent6">
                    <a:lumMod val="60000"/>
                    <a:lumOff val="40000"/>
                  </a:schemeClr>
                </a:solidFill>
                <a:latin typeface="+mj-lt"/>
                <a:hlinkClick r:id="rId2">
                  <a:extLst>
                    <a:ext uri="{A12FA001-AC4F-418D-AE19-62706E023703}">
                      <ahyp:hlinkClr xmlns:ahyp="http://schemas.microsoft.com/office/drawing/2018/hyperlinkcolor" val="tx"/>
                    </a:ext>
                  </a:extLst>
                </a:hlinkClick>
              </a:rPr>
              <a:t>sra.org.uk/threshold</a:t>
            </a:r>
            <a:r>
              <a:rPr lang="en-GB" sz="2400" dirty="0">
                <a:solidFill>
                  <a:schemeClr val="tx1"/>
                </a:solidFill>
                <a:latin typeface="+mj-lt"/>
              </a:rPr>
              <a:t>)</a:t>
            </a:r>
          </a:p>
          <a:p>
            <a:endParaRPr lang="en-GB" sz="2400" dirty="0">
              <a:solidFill>
                <a:srgbClr val="2E75B6"/>
              </a:solidFill>
              <a:latin typeface="+mj-lt"/>
              <a:ea typeface="Calibri" panose="020F0502020204030204" pitchFamily="34" charset="0"/>
            </a:endParaRPr>
          </a:p>
          <a:p>
            <a:endParaRPr lang="en-GB" sz="2400" dirty="0">
              <a:effectLst/>
              <a:ea typeface="Calibri" panose="020F0502020204030204" pitchFamily="34" charset="0"/>
            </a:endParaRPr>
          </a:p>
          <a:p>
            <a:endParaRPr lang="en-GB" sz="2400" dirty="0"/>
          </a:p>
        </p:txBody>
      </p:sp>
    </p:spTree>
    <p:extLst>
      <p:ext uri="{BB962C8B-B14F-4D97-AF65-F5344CB8AC3E}">
        <p14:creationId xmlns:p14="http://schemas.microsoft.com/office/powerpoint/2010/main" val="928620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52F79-E7AE-4A20-9825-319E214A7D86}"/>
              </a:ext>
            </a:extLst>
          </p:cNvPr>
          <p:cNvSpPr>
            <a:spLocks noGrp="1"/>
          </p:cNvSpPr>
          <p:nvPr>
            <p:ph type="title"/>
          </p:nvPr>
        </p:nvSpPr>
        <p:spPr>
          <a:xfrm>
            <a:off x="334432" y="260351"/>
            <a:ext cx="8173841" cy="1143000"/>
          </a:xfrm>
        </p:spPr>
        <p:txBody>
          <a:bodyPr/>
          <a:lstStyle/>
          <a:p>
            <a:r>
              <a:rPr lang="en-GB" dirty="0"/>
              <a:t>Top tips for SQE exemptions</a:t>
            </a:r>
          </a:p>
        </p:txBody>
      </p:sp>
      <p:sp>
        <p:nvSpPr>
          <p:cNvPr id="3" name="Content Placeholder 2">
            <a:extLst>
              <a:ext uri="{FF2B5EF4-FFF2-40B4-BE49-F238E27FC236}">
                <a16:creationId xmlns:a16="http://schemas.microsoft.com/office/drawing/2014/main" id="{BDC6791E-F06A-4932-A7A2-AB2CF7E7A33D}"/>
              </a:ext>
            </a:extLst>
          </p:cNvPr>
          <p:cNvSpPr>
            <a:spLocks noGrp="1"/>
          </p:cNvSpPr>
          <p:nvPr>
            <p:ph idx="1"/>
          </p:nvPr>
        </p:nvSpPr>
        <p:spPr>
          <a:xfrm>
            <a:off x="334433" y="1596737"/>
            <a:ext cx="11523133" cy="4476751"/>
          </a:xfrm>
        </p:spPr>
        <p:txBody>
          <a:bodyPr/>
          <a:lstStyle/>
          <a:p>
            <a:r>
              <a:rPr lang="en-GB" sz="2400" dirty="0"/>
              <a:t>Create your mySRA account – make sure you use the same personal details when also opening your SQE assessment account</a:t>
            </a:r>
          </a:p>
          <a:p>
            <a:endParaRPr lang="en-GB" sz="2400" dirty="0"/>
          </a:p>
          <a:p>
            <a:r>
              <a:rPr lang="en-GB" sz="2400" dirty="0"/>
              <a:t>Read our exemptions information - </a:t>
            </a:r>
            <a:r>
              <a:rPr lang="en-GB" sz="2400" dirty="0">
                <a:solidFill>
                  <a:schemeClr val="accent6">
                    <a:lumMod val="60000"/>
                    <a:lumOff val="40000"/>
                  </a:schemeClr>
                </a:solidFill>
                <a:hlinkClick r:id="rId2">
                  <a:extLst>
                    <a:ext uri="{A12FA001-AC4F-418D-AE19-62706E023703}">
                      <ahyp:hlinkClr xmlns:ahyp="http://schemas.microsoft.com/office/drawing/2018/hyperlinkcolor" val="tx"/>
                    </a:ext>
                  </a:extLst>
                </a:hlinkClick>
              </a:rPr>
              <a:t>sra.org.uk/sqe-exemptions</a:t>
            </a:r>
            <a:endParaRPr lang="en-GB" sz="2400" dirty="0">
              <a:solidFill>
                <a:schemeClr val="accent6">
                  <a:lumMod val="60000"/>
                  <a:lumOff val="40000"/>
                </a:schemeClr>
              </a:solidFill>
            </a:endParaRPr>
          </a:p>
          <a:p>
            <a:endParaRPr lang="en-GB" sz="2400" dirty="0"/>
          </a:p>
          <a:p>
            <a:r>
              <a:rPr lang="en-GB" sz="2400" dirty="0"/>
              <a:t>Read our guidance</a:t>
            </a:r>
            <a:r>
              <a:rPr lang="sv-SE" sz="2400" dirty="0"/>
              <a:t> - </a:t>
            </a:r>
            <a:r>
              <a:rPr lang="sv-SE" sz="2400" dirty="0">
                <a:solidFill>
                  <a:schemeClr val="accent6">
                    <a:lumMod val="60000"/>
                    <a:lumOff val="40000"/>
                  </a:schemeClr>
                </a:solidFill>
                <a:hlinkClick r:id="rId3">
                  <a:extLst>
                    <a:ext uri="{A12FA001-AC4F-418D-AE19-62706E023703}">
                      <ahyp:hlinkClr xmlns:ahyp="http://schemas.microsoft.com/office/drawing/2018/hyperlinkcolor" val="tx"/>
                    </a:ext>
                  </a:extLst>
                </a:hlinkClick>
              </a:rPr>
              <a:t>sra.org.uk/exemption-form</a:t>
            </a:r>
            <a:r>
              <a:rPr lang="sv-SE" sz="2400" dirty="0">
                <a:solidFill>
                  <a:schemeClr val="accent6">
                    <a:lumMod val="60000"/>
                    <a:lumOff val="40000"/>
                  </a:schemeClr>
                </a:solidFill>
              </a:rPr>
              <a:t> </a:t>
            </a:r>
          </a:p>
          <a:p>
            <a:endParaRPr lang="en-GB" sz="2400" dirty="0"/>
          </a:p>
          <a:p>
            <a:r>
              <a:rPr lang="en-GB" sz="2400" dirty="0"/>
              <a:t>Read the application form in mySRA - </a:t>
            </a:r>
            <a:r>
              <a:rPr lang="en-GB" sz="2400" dirty="0">
                <a:solidFill>
                  <a:schemeClr val="accent6">
                    <a:lumMod val="60000"/>
                    <a:lumOff val="40000"/>
                  </a:schemeClr>
                </a:solidFill>
                <a:hlinkClick r:id="rId4">
                  <a:extLst>
                    <a:ext uri="{A12FA001-AC4F-418D-AE19-62706E023703}">
                      <ahyp:hlinkClr xmlns:ahyp="http://schemas.microsoft.com/office/drawing/2018/hyperlinkcolor" val="tx"/>
                    </a:ext>
                  </a:extLst>
                </a:hlinkClick>
              </a:rPr>
              <a:t>sra.org.uk/mySRA</a:t>
            </a:r>
            <a:endParaRPr lang="en-GB" sz="2400" dirty="0">
              <a:solidFill>
                <a:schemeClr val="accent6">
                  <a:lumMod val="60000"/>
                  <a:lumOff val="40000"/>
                </a:schemeClr>
              </a:solidFill>
            </a:endParaRPr>
          </a:p>
          <a:p>
            <a:pPr marL="0" indent="0">
              <a:buNone/>
            </a:pPr>
            <a:r>
              <a:rPr lang="en-GB" sz="2400" dirty="0">
                <a:solidFill>
                  <a:schemeClr val="accent6">
                    <a:lumMod val="60000"/>
                    <a:lumOff val="40000"/>
                  </a:schemeClr>
                </a:solidFill>
              </a:rPr>
              <a:t>     </a:t>
            </a:r>
            <a:r>
              <a:rPr lang="en-GB" sz="2400" dirty="0"/>
              <a:t>‘Apply for qualified lawyer exemption from the SQE assessments'</a:t>
            </a:r>
            <a:endParaRPr lang="en-GB" sz="2800" dirty="0"/>
          </a:p>
        </p:txBody>
      </p:sp>
    </p:spTree>
    <p:extLst>
      <p:ext uri="{BB962C8B-B14F-4D97-AF65-F5344CB8AC3E}">
        <p14:creationId xmlns:p14="http://schemas.microsoft.com/office/powerpoint/2010/main" val="1235730138"/>
      </p:ext>
    </p:extLst>
  </p:cSld>
  <p:clrMapOvr>
    <a:masterClrMapping/>
  </p:clrMapOvr>
</p:sld>
</file>

<file path=ppt/theme/theme1.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werPoint template [Read-Only]" id="{CEE71271-41DC-464A-BFB2-F68D29383E5B}" vid="{AB6A3DA9-B1D5-49F9-8C39-1D9798B0EFA2}"/>
    </a:ext>
  </a:ext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1063</TotalTime>
  <Words>1337</Words>
  <Application>Microsoft Office PowerPoint</Application>
  <PresentationFormat>Widescreen</PresentationFormat>
  <Paragraphs>145</Paragraphs>
  <Slides>13</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Open sans</vt:lpstr>
      <vt:lpstr>Symbol</vt:lpstr>
      <vt:lpstr>Tahoma</vt:lpstr>
      <vt:lpstr>1_Default Design</vt:lpstr>
      <vt:lpstr>Default Design</vt:lpstr>
      <vt:lpstr>Qualified lawyers – becoming a solicitor </vt:lpstr>
      <vt:lpstr>SQE1 </vt:lpstr>
      <vt:lpstr>SQE2 </vt:lpstr>
      <vt:lpstr>Practice rights</vt:lpstr>
      <vt:lpstr>Working in the UK - Lawyers and other titles </vt:lpstr>
      <vt:lpstr>Options in the English and Welsh legal services markets </vt:lpstr>
      <vt:lpstr>SQE exemptions – what are they?  </vt:lpstr>
      <vt:lpstr>SQE1 exemption</vt:lpstr>
      <vt:lpstr>Top tips for SQE exemptions</vt:lpstr>
      <vt:lpstr>SQE2 exemption</vt:lpstr>
      <vt:lpstr>QLTS transitional arrangements</vt:lpstr>
      <vt:lpstr>Keep in touch</vt:lpstr>
      <vt:lpstr>More information –  working in the UK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Qualified lawyers – becoming a solicitor</dc:title>
  <dc:creator>Solicitors Regulation Authority (SRA)</dc:creator>
  <cp:lastModifiedBy>Matthew Maidment</cp:lastModifiedBy>
  <cp:revision>29</cp:revision>
  <dcterms:created xsi:type="dcterms:W3CDTF">2022-03-23T13:26:11Z</dcterms:created>
  <dcterms:modified xsi:type="dcterms:W3CDTF">2023-05-17T10:06:01Z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143640-2c58-497f-98bf-5d03ac8b8df5_Enabled">
    <vt:lpwstr>true</vt:lpwstr>
  </property>
  <property fmtid="{D5CDD505-2E9C-101B-9397-08002B2CF9AE}" pid="3" name="MSIP_Label_d0143640-2c58-497f-98bf-5d03ac8b8df5_SetDate">
    <vt:lpwstr>2023-04-05T09:45:17Z</vt:lpwstr>
  </property>
  <property fmtid="{D5CDD505-2E9C-101B-9397-08002B2CF9AE}" pid="4" name="MSIP_Label_d0143640-2c58-497f-98bf-5d03ac8b8df5_Method">
    <vt:lpwstr>Standard</vt:lpwstr>
  </property>
  <property fmtid="{D5CDD505-2E9C-101B-9397-08002B2CF9AE}" pid="5" name="MSIP_Label_d0143640-2c58-497f-98bf-5d03ac8b8df5_Name">
    <vt:lpwstr>General</vt:lpwstr>
  </property>
  <property fmtid="{D5CDD505-2E9C-101B-9397-08002B2CF9AE}" pid="6" name="MSIP_Label_d0143640-2c58-497f-98bf-5d03ac8b8df5_SiteId">
    <vt:lpwstr>adecc3d0-610d-4060-a865-615f7f48c411</vt:lpwstr>
  </property>
  <property fmtid="{D5CDD505-2E9C-101B-9397-08002B2CF9AE}" pid="7" name="MSIP_Label_d0143640-2c58-497f-98bf-5d03ac8b8df5_ActionId">
    <vt:lpwstr>4bef6824-6023-4535-858d-df77c49f84d9</vt:lpwstr>
  </property>
  <property fmtid="{D5CDD505-2E9C-101B-9397-08002B2CF9AE}" pid="8" name="MSIP_Label_d0143640-2c58-497f-98bf-5d03ac8b8df5_ContentBits">
    <vt:lpwstr>1</vt:lpwstr>
  </property>
  <property fmtid="{D5CDD505-2E9C-101B-9397-08002B2CF9AE}" pid="9" name="ClassificationContentMarkingHeaderLocations">
    <vt:lpwstr>1_Default Design:3\Default Design:4</vt:lpwstr>
  </property>
  <property fmtid="{D5CDD505-2E9C-101B-9397-08002B2CF9AE}" pid="10" name="ClassificationContentMarkingHeaderText">
    <vt:lpwstr>Sensitivity: General</vt:lpwstr>
  </property>
</Properties>
</file>