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0"/>
  </p:notesMasterIdLst>
  <p:sldIdLst>
    <p:sldId id="1002" r:id="rId6"/>
    <p:sldId id="1004" r:id="rId7"/>
    <p:sldId id="1003" r:id="rId8"/>
    <p:sldId id="748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C34F-70D8-425E-A5A3-D6FF5629704E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AE7F-E496-41BE-B06D-FE76478B7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8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E17D-EC82-461A-8DC9-AEE431962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B846E-C399-4490-BAD8-669807E1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D0BBB-D160-435D-8B79-213648AF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9E38-068E-4E4E-A84B-B031DAC1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2BB9-1D18-423E-8F70-D26D16E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6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7AFD-E7B3-432F-997A-9C24421F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2BC9-37DE-4BAC-B2DD-FF816C81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14A4-B260-4FDB-BAEE-498538F0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0069-D85B-411B-9E81-83E46B2D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C9AA-BBBE-404D-B19C-56C4C876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5971-EBA9-4932-8063-7F228D5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E012-AC63-4417-82F8-034BE1C1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C79A5-E194-43DA-AC9A-828C8A9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D77B-9C4D-4AC0-986C-5B49C786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40F7-8C9D-4E59-A0DF-6AF55BE5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3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0F90-79C1-40EF-BF62-B4E5B73D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8874-1E24-4294-8CA3-4790A9A9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DAF76-6918-4A44-8031-DCAE8C861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DF5-62DB-4BDB-AB71-EB57CE9C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2086-F286-4619-8995-5D56B78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FB42-799C-481D-9233-0448403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AB3F-A67B-424A-9044-07376EBD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C24F-D636-4A2D-ACEA-068C679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AC30-E167-4D0F-8F79-FB87E7209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EC0A-E596-4879-BF16-8C680D20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5E304-95F5-45B7-BF71-86F7A86C2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94493-54BE-4419-BE36-C335850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10B14-8672-4416-BBD3-AF390DDD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5BC5B-0F37-4D4F-ABA6-10702FCB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7D77-DA11-449E-959F-417BA71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6E8-E962-4543-B945-F22E55E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F4140-06A8-4A04-9C81-E7E1772A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FDA4-9B2C-4550-B9F0-99F3D7C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03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B4BD-6B9C-4F7B-883D-0F1DC513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4FA0-1D80-4754-8A67-D1892A7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B498-2CD6-400A-8582-7C277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A2C-4DCE-43B4-9A8D-8D2F787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672F-791D-4E46-97CD-378696A3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D3CB3-6139-4E90-AF20-C4C1F80B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3111-CE8C-4F0F-8D8A-C0F0FE33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732B-43C0-4B9E-B114-2C4C3871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A2F1-D232-44BA-B6EA-CE86C57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C880-1730-48D3-8D98-A9E4416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8B28-537A-454D-8018-26A0D48B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91C9-DA06-4BAA-9849-EB21D1D1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C578-C51E-4C28-B776-EBA535C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76AB-6AF4-482A-A0A2-737C66E2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541D2-0D51-4EC0-8F85-4DB7394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E6B1-38CC-40BB-A023-BD9AC5A9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8387-DBF0-48DC-8B41-5E0058C09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A40D-3F35-487C-B721-0A28680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36A6-6865-4843-9BC2-73F51283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93F5-AD30-4C84-ACE2-DC73942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31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E07F5-45AA-49B0-8DA5-F887CCB85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D465-0EDF-4039-9229-3FE8AD116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B7179-4B18-49CB-8D47-CB499C1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4C0C-72B7-401D-ABDF-9EE7ED7E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6EB4-F676-4868-AED1-47BD07CC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56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2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14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C68E4-9DED-4AFF-A1BD-B90EDE7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E6-453D-4138-9C99-906709F5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6091-1931-40DD-ABE5-AC944B66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D25-C374-4C0C-AE68-2A347F503CBC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47C6-00C3-41CF-8C50-29F7BD5FB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5DC8-B09A-4D7B-8AAC-34786D66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B7FE-1BF9-4C15-88BD-B19E97BE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QWE?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1E0E-6164-4452-BF79-C3869CF7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1484948"/>
            <a:ext cx="11523133" cy="5222874"/>
          </a:xfrm>
        </p:spPr>
        <p:txBody>
          <a:bodyPr/>
          <a:lstStyle/>
          <a:p>
            <a:pPr marL="533386" lvl="1" indent="0">
              <a:buNone/>
            </a:pPr>
            <a:endParaRPr lang="en-GB" sz="1200" dirty="0"/>
          </a:p>
          <a:p>
            <a:pPr marL="533386" lvl="1" indent="0">
              <a:buNone/>
            </a:pPr>
            <a:r>
              <a:rPr lang="en-GB" sz="2800" dirty="0"/>
              <a:t>Any experience of providing legal services where someone can develop some or all of the competences needed to be a solicitor - minimum of two </a:t>
            </a:r>
          </a:p>
          <a:p>
            <a:pPr marL="0" indent="0">
              <a:buNone/>
            </a:pPr>
            <a:endParaRPr lang="en-GB" sz="1200" dirty="0"/>
          </a:p>
          <a:p>
            <a:pPr marL="533386" lvl="1" indent="0">
              <a:buNone/>
            </a:pPr>
            <a:endParaRPr lang="en-GB" sz="1200" dirty="0"/>
          </a:p>
          <a:p>
            <a:pPr marL="533386" lvl="1" indent="0">
              <a:buNone/>
            </a:pPr>
            <a:r>
              <a:rPr lang="en-GB" sz="2800" dirty="0"/>
              <a:t>Can be obtained in England or Wales or overseas – doesn’t have to be an organisation we regulate </a:t>
            </a:r>
          </a:p>
          <a:p>
            <a:pPr marL="0" indent="0">
              <a:buNone/>
            </a:pPr>
            <a:endParaRPr lang="en-GB" sz="2800" dirty="0"/>
          </a:p>
          <a:p>
            <a:pPr marL="533386" lvl="1" indent="0">
              <a:buNone/>
            </a:pPr>
            <a:endParaRPr lang="en-GB" sz="1200" dirty="0"/>
          </a:p>
          <a:p>
            <a:pPr marL="533386" lvl="1" indent="0">
              <a:buNone/>
            </a:pPr>
            <a:r>
              <a:rPr lang="en-GB" sz="2800" dirty="0"/>
              <a:t>Must be at least two years working full time or the equivalent on a part time basis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</a:p>
        </p:txBody>
      </p:sp>
      <p:pic>
        <p:nvPicPr>
          <p:cNvPr id="5" name="Graphic 4" descr="Scales of justice with solid fill">
            <a:extLst>
              <a:ext uri="{FF2B5EF4-FFF2-40B4-BE49-F238E27FC236}">
                <a16:creationId xmlns:a16="http://schemas.microsoft.com/office/drawing/2014/main" id="{7FF2FFF3-4B73-43DC-A6BC-6DA8EF11E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1450" y="1958975"/>
            <a:ext cx="914400" cy="914400"/>
          </a:xfrm>
          <a:prstGeom prst="rect">
            <a:avLst/>
          </a:prstGeom>
        </p:spPr>
      </p:pic>
      <p:pic>
        <p:nvPicPr>
          <p:cNvPr id="7" name="Graphic 6" descr="Earth Globe - Asia with solid fill">
            <a:extLst>
              <a:ext uri="{FF2B5EF4-FFF2-40B4-BE49-F238E27FC236}">
                <a16:creationId xmlns:a16="http://schemas.microsoft.com/office/drawing/2014/main" id="{0474A027-9573-4800-93A8-4A27137844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450" y="3596799"/>
            <a:ext cx="914400" cy="914400"/>
          </a:xfrm>
          <a:prstGeom prst="rect">
            <a:avLst/>
          </a:prstGeom>
        </p:spPr>
      </p:pic>
      <p:pic>
        <p:nvPicPr>
          <p:cNvPr id="11" name="Graphic 10" descr="Artificial Intelligence outline">
            <a:extLst>
              <a:ext uri="{FF2B5EF4-FFF2-40B4-BE49-F238E27FC236}">
                <a16:creationId xmlns:a16="http://schemas.microsoft.com/office/drawing/2014/main" id="{3B45CDD8-058A-4612-8E5C-02238169F2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1450" y="50668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9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B7FE-1BF9-4C15-88BD-B19E97BE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QWE?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1E0E-6164-4452-BF79-C3869CF7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4150"/>
            <a:ext cx="11523133" cy="522287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	</a:t>
            </a:r>
          </a:p>
          <a:p>
            <a:pPr marL="533386" lvl="1" indent="0">
              <a:buNone/>
            </a:pPr>
            <a:r>
              <a:rPr lang="en-GB" sz="2800" dirty="0"/>
              <a:t>Can be done in up to four separate organisations providing legal services</a:t>
            </a:r>
          </a:p>
          <a:p>
            <a:pPr marL="533386" lvl="1" indent="0">
              <a:buNone/>
            </a:pPr>
            <a:endParaRPr lang="en-GB" sz="2800" dirty="0"/>
          </a:p>
          <a:p>
            <a:pPr marL="533386" lvl="1" indent="0">
              <a:buNone/>
            </a:pPr>
            <a:r>
              <a:rPr lang="en-GB" sz="2800" dirty="0"/>
              <a:t>There is no minimum or maximum length for each individual placement</a:t>
            </a:r>
          </a:p>
          <a:p>
            <a:pPr marL="0" indent="0">
              <a:buNone/>
            </a:pPr>
            <a:endParaRPr lang="en-GB" sz="2800" dirty="0"/>
          </a:p>
          <a:p>
            <a:pPr marL="533386" lvl="1" indent="0">
              <a:buNone/>
            </a:pPr>
            <a:r>
              <a:rPr lang="en-GB" sz="2800" dirty="0"/>
              <a:t>Can be a current or previous role </a:t>
            </a:r>
          </a:p>
        </p:txBody>
      </p:sp>
      <p:pic>
        <p:nvPicPr>
          <p:cNvPr id="15" name="Graphic 14" descr="Daily calendar with solid fill">
            <a:extLst>
              <a:ext uri="{FF2B5EF4-FFF2-40B4-BE49-F238E27FC236}">
                <a16:creationId xmlns:a16="http://schemas.microsoft.com/office/drawing/2014/main" id="{A81EE45D-5CAE-4603-B12C-FAB47A554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032" y="3309484"/>
            <a:ext cx="914400" cy="914400"/>
          </a:xfrm>
          <a:prstGeom prst="rect">
            <a:avLst/>
          </a:prstGeom>
        </p:spPr>
      </p:pic>
      <p:pic>
        <p:nvPicPr>
          <p:cNvPr id="16" name="Graphic 15" descr="City">
            <a:extLst>
              <a:ext uri="{FF2B5EF4-FFF2-40B4-BE49-F238E27FC236}">
                <a16:creationId xmlns:a16="http://schemas.microsoft.com/office/drawing/2014/main" id="{11DEBC82-A2A5-42D1-B48B-E7088FD30D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937" y="1923122"/>
            <a:ext cx="866590" cy="866590"/>
          </a:xfrm>
          <a:prstGeom prst="rect">
            <a:avLst/>
          </a:prstGeom>
        </p:spPr>
      </p:pic>
      <p:pic>
        <p:nvPicPr>
          <p:cNvPr id="9" name="Graphic 8" descr="Work from home desk with solid fill">
            <a:extLst>
              <a:ext uri="{FF2B5EF4-FFF2-40B4-BE49-F238E27FC236}">
                <a16:creationId xmlns:a16="http://schemas.microsoft.com/office/drawing/2014/main" id="{C38F079C-C7E2-49EB-887E-D62CCBDDA9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7937" y="45360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2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CCF7-645C-4701-9DA9-01A83F7E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Confirming QWE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0262-77EB-404A-9E9A-2D06DA3A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666875"/>
            <a:ext cx="11676592" cy="4702177"/>
          </a:xfrm>
        </p:spPr>
        <p:txBody>
          <a:bodyPr/>
          <a:lstStyle/>
          <a:p>
            <a:pPr marL="1066773" lvl="2" indent="0">
              <a:buNone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Exposure to some or all of the competences – but solicitor not signing off competence</a:t>
            </a:r>
          </a:p>
          <a:p>
            <a:pPr marL="0" indent="0">
              <a:buNone/>
            </a:pPr>
            <a:endParaRPr lang="en-GB" sz="28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66773" lvl="2" indent="0">
              <a:buNone/>
            </a:pPr>
            <a:endParaRPr lang="en-GB" sz="12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66773" lvl="2" indent="0">
              <a:buNone/>
            </a:pPr>
            <a:r>
              <a:rPr lang="en-GB" sz="28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length of work experience</a:t>
            </a:r>
          </a:p>
          <a:p>
            <a:pPr marL="0" indent="0" algn="l">
              <a:buNone/>
            </a:pPr>
            <a:endParaRPr lang="en-GB" sz="28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66773" lvl="2" indent="0">
              <a:buNone/>
            </a:pPr>
            <a:endParaRPr lang="en-GB" sz="28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66773" lvl="2" indent="0">
              <a:buNone/>
            </a:pPr>
            <a:r>
              <a:rPr lang="en-GB" sz="28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no issues arose that raise questions over the individual's suitability – but solicitor not making assessment of character</a:t>
            </a:r>
          </a:p>
          <a:p>
            <a:pPr marL="0" indent="0">
              <a:buNone/>
            </a:pPr>
            <a:br>
              <a:rPr lang="en-GB" dirty="0"/>
            </a:br>
            <a:endParaRPr lang="en-GB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Badge Tick outline">
            <a:extLst>
              <a:ext uri="{FF2B5EF4-FFF2-40B4-BE49-F238E27FC236}">
                <a16:creationId xmlns:a16="http://schemas.microsoft.com/office/drawing/2014/main" id="{D31A9BDF-91F8-48B9-A2D4-8E4C01506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275" y="1672456"/>
            <a:ext cx="914400" cy="914400"/>
          </a:xfrm>
          <a:prstGeom prst="rect">
            <a:avLst/>
          </a:prstGeom>
        </p:spPr>
      </p:pic>
      <p:pic>
        <p:nvPicPr>
          <p:cNvPr id="7" name="Graphic 6" descr="Daily calendar outline">
            <a:extLst>
              <a:ext uri="{FF2B5EF4-FFF2-40B4-BE49-F238E27FC236}">
                <a16:creationId xmlns:a16="http://schemas.microsoft.com/office/drawing/2014/main" id="{67E8D7CB-B058-492A-AC1E-65A7B431CB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975" y="3103563"/>
            <a:ext cx="914400" cy="914400"/>
          </a:xfrm>
          <a:prstGeom prst="rect">
            <a:avLst/>
          </a:prstGeom>
        </p:spPr>
      </p:pic>
      <p:pic>
        <p:nvPicPr>
          <p:cNvPr id="9" name="Graphic 8" descr="Questions with solid fill">
            <a:extLst>
              <a:ext uri="{FF2B5EF4-FFF2-40B4-BE49-F238E27FC236}">
                <a16:creationId xmlns:a16="http://schemas.microsoft.com/office/drawing/2014/main" id="{09E5076E-E97C-472E-AEC0-4856092C6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0534" y="49482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7" y="260351"/>
            <a:ext cx="9861284" cy="114300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208068" y="3343369"/>
            <a:ext cx="4099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Send your queries to </a:t>
            </a:r>
            <a:r>
              <a:rPr lang="en-GB" sz="2400" dirty="0">
                <a:solidFill>
                  <a:srgbClr val="B10035"/>
                </a:solidFill>
              </a:rPr>
              <a:t>contactcentre@sra.org.uk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3185483" y="5160103"/>
            <a:ext cx="3420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QWE resources </a:t>
            </a:r>
            <a:r>
              <a:rPr lang="en-GB" sz="2800" dirty="0">
                <a:solidFill>
                  <a:srgbClr val="B10035"/>
                </a:solidFill>
              </a:rPr>
              <a:t>sra.org.uk/</a:t>
            </a:r>
            <a:r>
              <a:rPr lang="en-GB" sz="2800" dirty="0" err="1">
                <a:solidFill>
                  <a:srgbClr val="B10035"/>
                </a:solidFill>
              </a:rPr>
              <a:t>qwe</a:t>
            </a:r>
            <a:endParaRPr lang="en-GB" sz="2800" dirty="0">
              <a:solidFill>
                <a:srgbClr val="B1003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6417436" y="3432863"/>
            <a:ext cx="27290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Join our SQE </a:t>
            </a:r>
            <a:r>
              <a:rPr lang="en-GB" sz="2800" dirty="0">
                <a:solidFill>
                  <a:srgbClr val="B10035"/>
                </a:solidFill>
              </a:rPr>
              <a:t>LinkedIn group</a:t>
            </a: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7100" y="1929711"/>
            <a:ext cx="1489667" cy="1489667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0271" y="1708875"/>
            <a:ext cx="1609515" cy="1609515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5944" y="3789645"/>
            <a:ext cx="1519219" cy="1519219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34822" y="3833353"/>
            <a:ext cx="1107233" cy="11072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7792898" y="4944660"/>
            <a:ext cx="4189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Monthly SQE </a:t>
            </a:r>
          </a:p>
          <a:p>
            <a:pPr algn="ctr"/>
            <a:r>
              <a:rPr lang="en-GB" sz="2800" dirty="0"/>
              <a:t>Update bulletin  </a:t>
            </a:r>
            <a:r>
              <a:rPr lang="en-GB" sz="2800" dirty="0">
                <a:solidFill>
                  <a:srgbClr val="B10035"/>
                </a:solidFill>
              </a:rPr>
              <a:t>sra.org.uk/sqeupdate 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1345edcbe1107730cb194c67f81fa535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25c8c9e26c3dc0efdcdfd5bd1d91e0a3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161363-4D6E-4D81-8822-D49A4A0B3F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A04F16-A413-4F54-812F-D9AEAFEB0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8B75-EAA3-4A4C-B708-DC76287C52F4}">
  <ds:schemaRefs>
    <ds:schemaRef ds:uri="http://schemas.microsoft.com/office/infopath/2007/PartnerControls"/>
    <ds:schemaRef ds:uri="c93b9354-0d01-4804-bd3d-18adf0c4c29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034f807c-094b-4332-935f-00b24bf8c52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182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1_Default Design</vt:lpstr>
      <vt:lpstr>Custom Design</vt:lpstr>
      <vt:lpstr>What is QWE?</vt:lpstr>
      <vt:lpstr>What is QWE?</vt:lpstr>
      <vt:lpstr>Confirming QWE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work experience explained</dc:title>
  <dc:creator>Solicitors Regulation Authority (SRA)</dc:creator>
  <cp:lastModifiedBy>Matthew Maidment</cp:lastModifiedBy>
  <cp:revision>125</cp:revision>
  <dcterms:created xsi:type="dcterms:W3CDTF">2017-12-13T11:07:43Z</dcterms:created>
  <dcterms:modified xsi:type="dcterms:W3CDTF">2022-04-08T08:00:04Z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