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260" r:id="rId3"/>
    <p:sldId id="270" r:id="rId4"/>
    <p:sldId id="263" r:id="rId5"/>
    <p:sldId id="262" r:id="rId6"/>
    <p:sldId id="266" r:id="rId7"/>
    <p:sldId id="265" r:id="rId8"/>
    <p:sldId id="271" r:id="rId9"/>
    <p:sldId id="272" r:id="rId10"/>
    <p:sldId id="264" r:id="rId11"/>
    <p:sldId id="273" r:id="rId12"/>
    <p:sldId id="267" r:id="rId13"/>
    <p:sldId id="992" r:id="rId14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C19443-8925-4022-A8B3-F8BDC7D25E1E}" v="4" dt="2021-05-24T09:26:21.8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42708" autoAdjust="0"/>
  </p:normalViewPr>
  <p:slideViewPr>
    <p:cSldViewPr>
      <p:cViewPr varScale="1">
        <p:scale>
          <a:sx n="48" d="100"/>
          <a:sy n="48" d="100"/>
        </p:scale>
        <p:origin x="2486" y="48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8C14A2-68F7-4DC9-A8E1-105CA1AADBE4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5E3D4E0-938C-403E-99EC-F4F33E23887A}">
      <dgm:prSet custT="1"/>
      <dgm:spPr>
        <a:solidFill>
          <a:srgbClr val="B50038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4290" tIns="22860" rIns="34290" bIns="22860" numCol="1" spcCol="1270" anchor="ctr" anchorCtr="0"/>
        <a:lstStyle/>
        <a:p>
          <a:r>
            <a:rPr lang="en-US" sz="18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Clients</a:t>
          </a:r>
          <a:endParaRPr lang="en-GB" sz="18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C80F9F0D-6D1C-424C-A3CC-41250553E979}" type="parTrans" cxnId="{C5AD2B68-A953-458F-A5FD-EDB594D7ABA6}">
      <dgm:prSet/>
      <dgm:spPr/>
      <dgm:t>
        <a:bodyPr/>
        <a:lstStyle/>
        <a:p>
          <a:endParaRPr lang="en-GB"/>
        </a:p>
      </dgm:t>
    </dgm:pt>
    <dgm:pt modelId="{99AA9679-ABE7-406B-9E1C-A40CFD3C2306}" type="sibTrans" cxnId="{C5AD2B68-A953-458F-A5FD-EDB594D7ABA6}">
      <dgm:prSet/>
      <dgm:spPr/>
      <dgm:t>
        <a:bodyPr/>
        <a:lstStyle/>
        <a:p>
          <a:endParaRPr lang="en-GB"/>
        </a:p>
      </dgm:t>
    </dgm:pt>
    <dgm:pt modelId="{2C3AFF0B-9422-4FF9-B66F-FCF6B243B76C}">
      <dgm:prSet custT="1"/>
      <dgm:spPr>
        <a:solidFill>
          <a:srgbClr val="B50038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4290" tIns="22860" rIns="34290" bIns="2286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rgbClr val="FFFFFF"/>
              </a:solidFill>
              <a:latin typeface="Arial"/>
              <a:ea typeface="+mn-ea"/>
              <a:cs typeface="+mn-cs"/>
            </a:rPr>
            <a:t>Geography </a:t>
          </a:r>
          <a:endParaRPr lang="en-GB" sz="1800" kern="120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9032F038-E423-402C-98CA-88CCA011B7A2}" type="parTrans" cxnId="{55C478A8-EB09-4149-9F4D-ACEBC6D2F589}">
      <dgm:prSet/>
      <dgm:spPr/>
      <dgm:t>
        <a:bodyPr/>
        <a:lstStyle/>
        <a:p>
          <a:endParaRPr lang="en-GB"/>
        </a:p>
      </dgm:t>
    </dgm:pt>
    <dgm:pt modelId="{CCC6BB42-DFA7-460B-B7F7-6FB6D80AF177}" type="sibTrans" cxnId="{55C478A8-EB09-4149-9F4D-ACEBC6D2F589}">
      <dgm:prSet/>
      <dgm:spPr/>
      <dgm:t>
        <a:bodyPr/>
        <a:lstStyle/>
        <a:p>
          <a:endParaRPr lang="en-GB"/>
        </a:p>
      </dgm:t>
    </dgm:pt>
    <dgm:pt modelId="{FADF07A3-3E3E-4876-9B20-F8C4A6AEDC14}">
      <dgm:prSet custT="1"/>
      <dgm:spPr>
        <a:solidFill>
          <a:srgbClr val="B50038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4290" tIns="22860" rIns="34290" bIns="22860" numCol="1" spcCol="1270" anchor="ctr" anchorCtr="0"/>
        <a:lstStyle/>
        <a:p>
          <a:r>
            <a:rPr lang="en-US" sz="18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Products</a:t>
          </a:r>
          <a:endParaRPr lang="en-GB" sz="18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BDEE60FE-0F7A-427B-B027-82E7791443BC}" type="parTrans" cxnId="{4275130A-AC10-4951-82BC-5F0DEB29F548}">
      <dgm:prSet/>
      <dgm:spPr/>
      <dgm:t>
        <a:bodyPr/>
        <a:lstStyle/>
        <a:p>
          <a:endParaRPr lang="en-GB"/>
        </a:p>
      </dgm:t>
    </dgm:pt>
    <dgm:pt modelId="{4C9ABBE6-3209-4D4F-874F-474D7E1A38CE}" type="sibTrans" cxnId="{4275130A-AC10-4951-82BC-5F0DEB29F548}">
      <dgm:prSet/>
      <dgm:spPr/>
      <dgm:t>
        <a:bodyPr/>
        <a:lstStyle/>
        <a:p>
          <a:endParaRPr lang="en-GB"/>
        </a:p>
      </dgm:t>
    </dgm:pt>
    <dgm:pt modelId="{CBA951A0-297F-4718-8E1C-C532079AB289}">
      <dgm:prSet custT="1"/>
      <dgm:spPr>
        <a:solidFill>
          <a:srgbClr val="B50038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4290" tIns="22860" rIns="34290" bIns="22860" numCol="1" spcCol="1270" anchor="ctr" anchorCtr="0"/>
        <a:lstStyle/>
        <a:p>
          <a:r>
            <a:rPr lang="en-US" sz="18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Transactions</a:t>
          </a:r>
          <a:r>
            <a:rPr lang="en-US" sz="1800" kern="1200" dirty="0"/>
            <a:t> </a:t>
          </a:r>
          <a:endParaRPr lang="en-GB" sz="1800" kern="1200" dirty="0"/>
        </a:p>
      </dgm:t>
    </dgm:pt>
    <dgm:pt modelId="{5856754D-788D-4096-A5CA-110C551A79CD}" type="parTrans" cxnId="{8FB518F8-17D6-4D1A-BCF2-F7756DA955B6}">
      <dgm:prSet/>
      <dgm:spPr/>
      <dgm:t>
        <a:bodyPr/>
        <a:lstStyle/>
        <a:p>
          <a:endParaRPr lang="en-GB"/>
        </a:p>
      </dgm:t>
    </dgm:pt>
    <dgm:pt modelId="{A2B82747-DA00-4B1B-B289-E76CC28E2AB2}" type="sibTrans" cxnId="{8FB518F8-17D6-4D1A-BCF2-F7756DA955B6}">
      <dgm:prSet/>
      <dgm:spPr/>
      <dgm:t>
        <a:bodyPr/>
        <a:lstStyle/>
        <a:p>
          <a:endParaRPr lang="en-GB"/>
        </a:p>
      </dgm:t>
    </dgm:pt>
    <dgm:pt modelId="{1F1C4922-BA40-45A9-A685-E066C2B35CAB}">
      <dgm:prSet custT="1"/>
      <dgm:spPr>
        <a:solidFill>
          <a:srgbClr val="B50038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34290" tIns="22860" rIns="34290" bIns="22860" numCol="1" spcCol="1270" anchor="ctr" anchorCtr="0"/>
        <a:lstStyle/>
        <a:p>
          <a:r>
            <a:rPr lang="en-US" sz="18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Delivery</a:t>
          </a:r>
          <a:r>
            <a:rPr lang="en-US" sz="2300" kern="1200" dirty="0"/>
            <a:t> </a:t>
          </a:r>
          <a:r>
            <a:rPr lang="en-US" sz="18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channels</a:t>
          </a:r>
          <a:endParaRPr lang="en-GB" sz="18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DA6907CC-2157-48C2-B631-2BB2E81F5A50}" type="parTrans" cxnId="{7DACB377-477A-4D81-9660-753FF7E1A095}">
      <dgm:prSet/>
      <dgm:spPr/>
      <dgm:t>
        <a:bodyPr/>
        <a:lstStyle/>
        <a:p>
          <a:endParaRPr lang="en-GB"/>
        </a:p>
      </dgm:t>
    </dgm:pt>
    <dgm:pt modelId="{AF1F75A2-7F02-47A7-87D7-CF9A31BCFDDF}" type="sibTrans" cxnId="{7DACB377-477A-4D81-9660-753FF7E1A095}">
      <dgm:prSet/>
      <dgm:spPr/>
      <dgm:t>
        <a:bodyPr/>
        <a:lstStyle/>
        <a:p>
          <a:endParaRPr lang="en-GB"/>
        </a:p>
      </dgm:t>
    </dgm:pt>
    <dgm:pt modelId="{0DEF6153-4C21-4377-98C7-7550E9F206B1}" type="pres">
      <dgm:prSet presAssocID="{498C14A2-68F7-4DC9-A8E1-105CA1AADBE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0E8B0D-D1B9-4902-923A-8DCEB11B8A1F}" type="pres">
      <dgm:prSet presAssocID="{C5E3D4E0-938C-403E-99EC-F4F33E23887A}" presName="root" presStyleCnt="0"/>
      <dgm:spPr/>
    </dgm:pt>
    <dgm:pt modelId="{20F6F88D-2CA3-422B-BA81-E52DBEC8FD86}" type="pres">
      <dgm:prSet presAssocID="{C5E3D4E0-938C-403E-99EC-F4F33E23887A}" presName="rootComposite" presStyleCnt="0"/>
      <dgm:spPr/>
    </dgm:pt>
    <dgm:pt modelId="{CF5A0608-D77A-441F-BD5F-7CB01712C63A}" type="pres">
      <dgm:prSet presAssocID="{C5E3D4E0-938C-403E-99EC-F4F33E23887A}" presName="rootText" presStyleLbl="node1" presStyleIdx="0" presStyleCnt="5"/>
      <dgm:spPr>
        <a:xfrm>
          <a:off x="4219" y="958796"/>
          <a:ext cx="1438985" cy="719492"/>
        </a:xfrm>
        <a:prstGeom prst="roundRect">
          <a:avLst>
            <a:gd name="adj" fmla="val 10000"/>
          </a:avLst>
        </a:prstGeom>
      </dgm:spPr>
    </dgm:pt>
    <dgm:pt modelId="{714C2B1B-2276-4D7D-9F1B-9EDB0E4E56EF}" type="pres">
      <dgm:prSet presAssocID="{C5E3D4E0-938C-403E-99EC-F4F33E23887A}" presName="rootConnector" presStyleLbl="node1" presStyleIdx="0" presStyleCnt="5"/>
      <dgm:spPr/>
    </dgm:pt>
    <dgm:pt modelId="{FC69E7FB-8EE4-45F9-949D-A76CD9BAEC28}" type="pres">
      <dgm:prSet presAssocID="{C5E3D4E0-938C-403E-99EC-F4F33E23887A}" presName="childShape" presStyleCnt="0"/>
      <dgm:spPr/>
    </dgm:pt>
    <dgm:pt modelId="{C49C3AF3-A717-4AF0-B97B-A04F248D4248}" type="pres">
      <dgm:prSet presAssocID="{2C3AFF0B-9422-4FF9-B66F-FCF6B243B76C}" presName="root" presStyleCnt="0"/>
      <dgm:spPr/>
    </dgm:pt>
    <dgm:pt modelId="{7DA9CF00-4C4A-4D90-8EE7-8FBEF95786A6}" type="pres">
      <dgm:prSet presAssocID="{2C3AFF0B-9422-4FF9-B66F-FCF6B243B76C}" presName="rootComposite" presStyleCnt="0"/>
      <dgm:spPr/>
    </dgm:pt>
    <dgm:pt modelId="{624D1BD9-3C7D-48D9-A1CA-5C9EB07EC1BB}" type="pres">
      <dgm:prSet presAssocID="{2C3AFF0B-9422-4FF9-B66F-FCF6B243B76C}" presName="rootText" presStyleLbl="node1" presStyleIdx="1" presStyleCnt="5"/>
      <dgm:spPr>
        <a:xfrm>
          <a:off x="1802951" y="958796"/>
          <a:ext cx="1438985" cy="719492"/>
        </a:xfrm>
        <a:prstGeom prst="roundRect">
          <a:avLst>
            <a:gd name="adj" fmla="val 10000"/>
          </a:avLst>
        </a:prstGeom>
      </dgm:spPr>
    </dgm:pt>
    <dgm:pt modelId="{9DD088F3-61BD-46A6-B305-A6F838D521A2}" type="pres">
      <dgm:prSet presAssocID="{2C3AFF0B-9422-4FF9-B66F-FCF6B243B76C}" presName="rootConnector" presStyleLbl="node1" presStyleIdx="1" presStyleCnt="5"/>
      <dgm:spPr/>
    </dgm:pt>
    <dgm:pt modelId="{FE7E313A-BA3A-498B-8916-5ABD99E469F6}" type="pres">
      <dgm:prSet presAssocID="{2C3AFF0B-9422-4FF9-B66F-FCF6B243B76C}" presName="childShape" presStyleCnt="0"/>
      <dgm:spPr/>
    </dgm:pt>
    <dgm:pt modelId="{08077113-8263-413E-840A-A293B72BC788}" type="pres">
      <dgm:prSet presAssocID="{FADF07A3-3E3E-4876-9B20-F8C4A6AEDC14}" presName="root" presStyleCnt="0"/>
      <dgm:spPr/>
    </dgm:pt>
    <dgm:pt modelId="{2268A168-ACB7-4801-9046-2E7076A5CF17}" type="pres">
      <dgm:prSet presAssocID="{FADF07A3-3E3E-4876-9B20-F8C4A6AEDC14}" presName="rootComposite" presStyleCnt="0"/>
      <dgm:spPr/>
    </dgm:pt>
    <dgm:pt modelId="{F1FC959C-1B83-4A0F-B226-FF075B67BDEE}" type="pres">
      <dgm:prSet presAssocID="{FADF07A3-3E3E-4876-9B20-F8C4A6AEDC14}" presName="rootText" presStyleLbl="node1" presStyleIdx="2" presStyleCnt="5"/>
      <dgm:spPr>
        <a:xfrm>
          <a:off x="3601682" y="958796"/>
          <a:ext cx="1438985" cy="719492"/>
        </a:xfrm>
        <a:prstGeom prst="roundRect">
          <a:avLst>
            <a:gd name="adj" fmla="val 10000"/>
          </a:avLst>
        </a:prstGeom>
      </dgm:spPr>
    </dgm:pt>
    <dgm:pt modelId="{C2E33721-3BF4-43A2-8B42-58D4BD045137}" type="pres">
      <dgm:prSet presAssocID="{FADF07A3-3E3E-4876-9B20-F8C4A6AEDC14}" presName="rootConnector" presStyleLbl="node1" presStyleIdx="2" presStyleCnt="5"/>
      <dgm:spPr/>
    </dgm:pt>
    <dgm:pt modelId="{E87180D7-814D-4F02-BA73-DB3E2F1C470F}" type="pres">
      <dgm:prSet presAssocID="{FADF07A3-3E3E-4876-9B20-F8C4A6AEDC14}" presName="childShape" presStyleCnt="0"/>
      <dgm:spPr/>
    </dgm:pt>
    <dgm:pt modelId="{B327B586-390F-4EB5-9A71-7E95D2A7D861}" type="pres">
      <dgm:prSet presAssocID="{CBA951A0-297F-4718-8E1C-C532079AB289}" presName="root" presStyleCnt="0"/>
      <dgm:spPr/>
    </dgm:pt>
    <dgm:pt modelId="{C791F4BC-40E8-4C98-BD2E-05A97A7C56EB}" type="pres">
      <dgm:prSet presAssocID="{CBA951A0-297F-4718-8E1C-C532079AB289}" presName="rootComposite" presStyleCnt="0"/>
      <dgm:spPr/>
    </dgm:pt>
    <dgm:pt modelId="{18447C37-22A3-4938-938D-E827F7597487}" type="pres">
      <dgm:prSet presAssocID="{CBA951A0-297F-4718-8E1C-C532079AB289}" presName="rootText" presStyleLbl="node1" presStyleIdx="3" presStyleCnt="5"/>
      <dgm:spPr>
        <a:xfrm>
          <a:off x="5400413" y="958796"/>
          <a:ext cx="1438985" cy="719492"/>
        </a:xfrm>
        <a:prstGeom prst="roundRect">
          <a:avLst>
            <a:gd name="adj" fmla="val 10000"/>
          </a:avLst>
        </a:prstGeom>
      </dgm:spPr>
    </dgm:pt>
    <dgm:pt modelId="{8CD63724-96BE-46CB-B95C-83C4A56DCED1}" type="pres">
      <dgm:prSet presAssocID="{CBA951A0-297F-4718-8E1C-C532079AB289}" presName="rootConnector" presStyleLbl="node1" presStyleIdx="3" presStyleCnt="5"/>
      <dgm:spPr/>
    </dgm:pt>
    <dgm:pt modelId="{D85A2239-C504-4E32-9109-4F2B920819BF}" type="pres">
      <dgm:prSet presAssocID="{CBA951A0-297F-4718-8E1C-C532079AB289}" presName="childShape" presStyleCnt="0"/>
      <dgm:spPr/>
    </dgm:pt>
    <dgm:pt modelId="{3900AA63-2013-46F8-B5CB-9349FB3EE6CA}" type="pres">
      <dgm:prSet presAssocID="{1F1C4922-BA40-45A9-A685-E066C2B35CAB}" presName="root" presStyleCnt="0"/>
      <dgm:spPr/>
    </dgm:pt>
    <dgm:pt modelId="{40EEC53E-7CDA-4B9B-88A1-0F82AA28B7C6}" type="pres">
      <dgm:prSet presAssocID="{1F1C4922-BA40-45A9-A685-E066C2B35CAB}" presName="rootComposite" presStyleCnt="0"/>
      <dgm:spPr/>
    </dgm:pt>
    <dgm:pt modelId="{3267CB86-2E3C-414F-B75A-CBF097280881}" type="pres">
      <dgm:prSet presAssocID="{1F1C4922-BA40-45A9-A685-E066C2B35CAB}" presName="rootText" presStyleLbl="node1" presStyleIdx="4" presStyleCnt="5"/>
      <dgm:spPr>
        <a:xfrm>
          <a:off x="7199145" y="958796"/>
          <a:ext cx="1438985" cy="719492"/>
        </a:xfrm>
        <a:prstGeom prst="roundRect">
          <a:avLst>
            <a:gd name="adj" fmla="val 10000"/>
          </a:avLst>
        </a:prstGeom>
      </dgm:spPr>
    </dgm:pt>
    <dgm:pt modelId="{AA30295C-090D-493B-A5A5-98304A824203}" type="pres">
      <dgm:prSet presAssocID="{1F1C4922-BA40-45A9-A685-E066C2B35CAB}" presName="rootConnector" presStyleLbl="node1" presStyleIdx="4" presStyleCnt="5"/>
      <dgm:spPr/>
    </dgm:pt>
    <dgm:pt modelId="{27103E28-C85E-4A1F-883E-67A0B7E80E73}" type="pres">
      <dgm:prSet presAssocID="{1F1C4922-BA40-45A9-A685-E066C2B35CAB}" presName="childShape" presStyleCnt="0"/>
      <dgm:spPr/>
    </dgm:pt>
  </dgm:ptLst>
  <dgm:cxnLst>
    <dgm:cxn modelId="{C9BF0702-4615-4FAC-8313-74221F783A6A}" type="presOf" srcId="{C5E3D4E0-938C-403E-99EC-F4F33E23887A}" destId="{714C2B1B-2276-4D7D-9F1B-9EDB0E4E56EF}" srcOrd="1" destOrd="0" presId="urn:microsoft.com/office/officeart/2005/8/layout/hierarchy3"/>
    <dgm:cxn modelId="{DCAE4905-77A1-4A1F-A035-51372CD59124}" type="presOf" srcId="{2C3AFF0B-9422-4FF9-B66F-FCF6B243B76C}" destId="{624D1BD9-3C7D-48D9-A1CA-5C9EB07EC1BB}" srcOrd="0" destOrd="0" presId="urn:microsoft.com/office/officeart/2005/8/layout/hierarchy3"/>
    <dgm:cxn modelId="{4275130A-AC10-4951-82BC-5F0DEB29F548}" srcId="{498C14A2-68F7-4DC9-A8E1-105CA1AADBE4}" destId="{FADF07A3-3E3E-4876-9B20-F8C4A6AEDC14}" srcOrd="2" destOrd="0" parTransId="{BDEE60FE-0F7A-427B-B027-82E7791443BC}" sibTransId="{4C9ABBE6-3209-4D4F-874F-474D7E1A38CE}"/>
    <dgm:cxn modelId="{C356A331-66FD-4ED2-9C2D-602E8F444525}" type="presOf" srcId="{498C14A2-68F7-4DC9-A8E1-105CA1AADBE4}" destId="{0DEF6153-4C21-4377-98C7-7550E9F206B1}" srcOrd="0" destOrd="0" presId="urn:microsoft.com/office/officeart/2005/8/layout/hierarchy3"/>
    <dgm:cxn modelId="{57D27960-1475-45A4-B841-85F3795AEE65}" type="presOf" srcId="{CBA951A0-297F-4718-8E1C-C532079AB289}" destId="{8CD63724-96BE-46CB-B95C-83C4A56DCED1}" srcOrd="1" destOrd="0" presId="urn:microsoft.com/office/officeart/2005/8/layout/hierarchy3"/>
    <dgm:cxn modelId="{C5AD2B68-A953-458F-A5FD-EDB594D7ABA6}" srcId="{498C14A2-68F7-4DC9-A8E1-105CA1AADBE4}" destId="{C5E3D4E0-938C-403E-99EC-F4F33E23887A}" srcOrd="0" destOrd="0" parTransId="{C80F9F0D-6D1C-424C-A3CC-41250553E979}" sibTransId="{99AA9679-ABE7-406B-9E1C-A40CFD3C2306}"/>
    <dgm:cxn modelId="{F744326F-7411-4DEF-B961-067FA3E23375}" type="presOf" srcId="{CBA951A0-297F-4718-8E1C-C532079AB289}" destId="{18447C37-22A3-4938-938D-E827F7597487}" srcOrd="0" destOrd="0" presId="urn:microsoft.com/office/officeart/2005/8/layout/hierarchy3"/>
    <dgm:cxn modelId="{15226755-04A3-431B-80D5-9E4B72F868BB}" type="presOf" srcId="{1F1C4922-BA40-45A9-A685-E066C2B35CAB}" destId="{3267CB86-2E3C-414F-B75A-CBF097280881}" srcOrd="0" destOrd="0" presId="urn:microsoft.com/office/officeart/2005/8/layout/hierarchy3"/>
    <dgm:cxn modelId="{7DACB377-477A-4D81-9660-753FF7E1A095}" srcId="{498C14A2-68F7-4DC9-A8E1-105CA1AADBE4}" destId="{1F1C4922-BA40-45A9-A685-E066C2B35CAB}" srcOrd="4" destOrd="0" parTransId="{DA6907CC-2157-48C2-B631-2BB2E81F5A50}" sibTransId="{AF1F75A2-7F02-47A7-87D7-CF9A31BCFDDF}"/>
    <dgm:cxn modelId="{B50EB6A5-1074-4131-8AD2-510BAD858326}" type="presOf" srcId="{1F1C4922-BA40-45A9-A685-E066C2B35CAB}" destId="{AA30295C-090D-493B-A5A5-98304A824203}" srcOrd="1" destOrd="0" presId="urn:microsoft.com/office/officeart/2005/8/layout/hierarchy3"/>
    <dgm:cxn modelId="{55C478A8-EB09-4149-9F4D-ACEBC6D2F589}" srcId="{498C14A2-68F7-4DC9-A8E1-105CA1AADBE4}" destId="{2C3AFF0B-9422-4FF9-B66F-FCF6B243B76C}" srcOrd="1" destOrd="0" parTransId="{9032F038-E423-402C-98CA-88CCA011B7A2}" sibTransId="{CCC6BB42-DFA7-460B-B7F7-6FB6D80AF177}"/>
    <dgm:cxn modelId="{1EFACCA8-9645-437F-8009-7EAB4FE04CFB}" type="presOf" srcId="{2C3AFF0B-9422-4FF9-B66F-FCF6B243B76C}" destId="{9DD088F3-61BD-46A6-B305-A6F838D521A2}" srcOrd="1" destOrd="0" presId="urn:microsoft.com/office/officeart/2005/8/layout/hierarchy3"/>
    <dgm:cxn modelId="{DEA183B5-1627-4705-AB1F-D293D9838CAD}" type="presOf" srcId="{C5E3D4E0-938C-403E-99EC-F4F33E23887A}" destId="{CF5A0608-D77A-441F-BD5F-7CB01712C63A}" srcOrd="0" destOrd="0" presId="urn:microsoft.com/office/officeart/2005/8/layout/hierarchy3"/>
    <dgm:cxn modelId="{E5A282DA-4DAF-41DF-8889-F678580EF439}" type="presOf" srcId="{FADF07A3-3E3E-4876-9B20-F8C4A6AEDC14}" destId="{C2E33721-3BF4-43A2-8B42-58D4BD045137}" srcOrd="1" destOrd="0" presId="urn:microsoft.com/office/officeart/2005/8/layout/hierarchy3"/>
    <dgm:cxn modelId="{0A7D3CF5-C40F-49D9-A54F-6030DCB37B23}" type="presOf" srcId="{FADF07A3-3E3E-4876-9B20-F8C4A6AEDC14}" destId="{F1FC959C-1B83-4A0F-B226-FF075B67BDEE}" srcOrd="0" destOrd="0" presId="urn:microsoft.com/office/officeart/2005/8/layout/hierarchy3"/>
    <dgm:cxn modelId="{8FB518F8-17D6-4D1A-BCF2-F7756DA955B6}" srcId="{498C14A2-68F7-4DC9-A8E1-105CA1AADBE4}" destId="{CBA951A0-297F-4718-8E1C-C532079AB289}" srcOrd="3" destOrd="0" parTransId="{5856754D-788D-4096-A5CA-110C551A79CD}" sibTransId="{A2B82747-DA00-4B1B-B289-E76CC28E2AB2}"/>
    <dgm:cxn modelId="{07C2C805-074E-42AD-A6A4-2801DB8DB830}" type="presParOf" srcId="{0DEF6153-4C21-4377-98C7-7550E9F206B1}" destId="{6A0E8B0D-D1B9-4902-923A-8DCEB11B8A1F}" srcOrd="0" destOrd="0" presId="urn:microsoft.com/office/officeart/2005/8/layout/hierarchy3"/>
    <dgm:cxn modelId="{95E83598-C15C-4CE4-9930-6DC3E2C9A1C2}" type="presParOf" srcId="{6A0E8B0D-D1B9-4902-923A-8DCEB11B8A1F}" destId="{20F6F88D-2CA3-422B-BA81-E52DBEC8FD86}" srcOrd="0" destOrd="0" presId="urn:microsoft.com/office/officeart/2005/8/layout/hierarchy3"/>
    <dgm:cxn modelId="{F949EA3D-F147-4172-A491-DF65C008881D}" type="presParOf" srcId="{20F6F88D-2CA3-422B-BA81-E52DBEC8FD86}" destId="{CF5A0608-D77A-441F-BD5F-7CB01712C63A}" srcOrd="0" destOrd="0" presId="urn:microsoft.com/office/officeart/2005/8/layout/hierarchy3"/>
    <dgm:cxn modelId="{E94A95C0-408F-4B1B-ADD1-F3CB652A01FC}" type="presParOf" srcId="{20F6F88D-2CA3-422B-BA81-E52DBEC8FD86}" destId="{714C2B1B-2276-4D7D-9F1B-9EDB0E4E56EF}" srcOrd="1" destOrd="0" presId="urn:microsoft.com/office/officeart/2005/8/layout/hierarchy3"/>
    <dgm:cxn modelId="{572AAFCE-53D0-40FE-B1D8-10DBE662F728}" type="presParOf" srcId="{6A0E8B0D-D1B9-4902-923A-8DCEB11B8A1F}" destId="{FC69E7FB-8EE4-45F9-949D-A76CD9BAEC28}" srcOrd="1" destOrd="0" presId="urn:microsoft.com/office/officeart/2005/8/layout/hierarchy3"/>
    <dgm:cxn modelId="{22BBE52D-1AEC-4892-BADA-445D0E1793CE}" type="presParOf" srcId="{0DEF6153-4C21-4377-98C7-7550E9F206B1}" destId="{C49C3AF3-A717-4AF0-B97B-A04F248D4248}" srcOrd="1" destOrd="0" presId="urn:microsoft.com/office/officeart/2005/8/layout/hierarchy3"/>
    <dgm:cxn modelId="{41BE0771-05B0-45AD-882F-4DAB0FF09FC2}" type="presParOf" srcId="{C49C3AF3-A717-4AF0-B97B-A04F248D4248}" destId="{7DA9CF00-4C4A-4D90-8EE7-8FBEF95786A6}" srcOrd="0" destOrd="0" presId="urn:microsoft.com/office/officeart/2005/8/layout/hierarchy3"/>
    <dgm:cxn modelId="{A093585C-6EBA-44BD-9A4E-1A000B196E0D}" type="presParOf" srcId="{7DA9CF00-4C4A-4D90-8EE7-8FBEF95786A6}" destId="{624D1BD9-3C7D-48D9-A1CA-5C9EB07EC1BB}" srcOrd="0" destOrd="0" presId="urn:microsoft.com/office/officeart/2005/8/layout/hierarchy3"/>
    <dgm:cxn modelId="{609B7B15-1F01-48FB-9E5B-9D3A34E365D5}" type="presParOf" srcId="{7DA9CF00-4C4A-4D90-8EE7-8FBEF95786A6}" destId="{9DD088F3-61BD-46A6-B305-A6F838D521A2}" srcOrd="1" destOrd="0" presId="urn:microsoft.com/office/officeart/2005/8/layout/hierarchy3"/>
    <dgm:cxn modelId="{CF092C82-8F6E-4292-A613-F61E685F2E59}" type="presParOf" srcId="{C49C3AF3-A717-4AF0-B97B-A04F248D4248}" destId="{FE7E313A-BA3A-498B-8916-5ABD99E469F6}" srcOrd="1" destOrd="0" presId="urn:microsoft.com/office/officeart/2005/8/layout/hierarchy3"/>
    <dgm:cxn modelId="{CEA541D5-6BBB-4448-892B-47264BA41848}" type="presParOf" srcId="{0DEF6153-4C21-4377-98C7-7550E9F206B1}" destId="{08077113-8263-413E-840A-A293B72BC788}" srcOrd="2" destOrd="0" presId="urn:microsoft.com/office/officeart/2005/8/layout/hierarchy3"/>
    <dgm:cxn modelId="{C9402064-90A8-43F8-B5EA-ECEBE3DECDFC}" type="presParOf" srcId="{08077113-8263-413E-840A-A293B72BC788}" destId="{2268A168-ACB7-4801-9046-2E7076A5CF17}" srcOrd="0" destOrd="0" presId="urn:microsoft.com/office/officeart/2005/8/layout/hierarchy3"/>
    <dgm:cxn modelId="{80594822-80E3-47ED-A3EC-16B5E1D3159C}" type="presParOf" srcId="{2268A168-ACB7-4801-9046-2E7076A5CF17}" destId="{F1FC959C-1B83-4A0F-B226-FF075B67BDEE}" srcOrd="0" destOrd="0" presId="urn:microsoft.com/office/officeart/2005/8/layout/hierarchy3"/>
    <dgm:cxn modelId="{AF0DE7DC-CCF5-458F-92FF-BADC9D911073}" type="presParOf" srcId="{2268A168-ACB7-4801-9046-2E7076A5CF17}" destId="{C2E33721-3BF4-43A2-8B42-58D4BD045137}" srcOrd="1" destOrd="0" presId="urn:microsoft.com/office/officeart/2005/8/layout/hierarchy3"/>
    <dgm:cxn modelId="{125EAB29-61B5-4E2B-BFFA-75548269FA7B}" type="presParOf" srcId="{08077113-8263-413E-840A-A293B72BC788}" destId="{E87180D7-814D-4F02-BA73-DB3E2F1C470F}" srcOrd="1" destOrd="0" presId="urn:microsoft.com/office/officeart/2005/8/layout/hierarchy3"/>
    <dgm:cxn modelId="{696E331D-05A8-4A76-AB37-7FEC9EA05411}" type="presParOf" srcId="{0DEF6153-4C21-4377-98C7-7550E9F206B1}" destId="{B327B586-390F-4EB5-9A71-7E95D2A7D861}" srcOrd="3" destOrd="0" presId="urn:microsoft.com/office/officeart/2005/8/layout/hierarchy3"/>
    <dgm:cxn modelId="{80F27F72-62E9-446C-991F-0810749EDFDC}" type="presParOf" srcId="{B327B586-390F-4EB5-9A71-7E95D2A7D861}" destId="{C791F4BC-40E8-4C98-BD2E-05A97A7C56EB}" srcOrd="0" destOrd="0" presId="urn:microsoft.com/office/officeart/2005/8/layout/hierarchy3"/>
    <dgm:cxn modelId="{952C69FC-3D41-4D03-9993-A7BB655A75B3}" type="presParOf" srcId="{C791F4BC-40E8-4C98-BD2E-05A97A7C56EB}" destId="{18447C37-22A3-4938-938D-E827F7597487}" srcOrd="0" destOrd="0" presId="urn:microsoft.com/office/officeart/2005/8/layout/hierarchy3"/>
    <dgm:cxn modelId="{017FB1B5-CF17-4D76-B385-FBFAC96EC391}" type="presParOf" srcId="{C791F4BC-40E8-4C98-BD2E-05A97A7C56EB}" destId="{8CD63724-96BE-46CB-B95C-83C4A56DCED1}" srcOrd="1" destOrd="0" presId="urn:microsoft.com/office/officeart/2005/8/layout/hierarchy3"/>
    <dgm:cxn modelId="{D5127B72-F1A1-4A92-A4FD-B399906A6D3A}" type="presParOf" srcId="{B327B586-390F-4EB5-9A71-7E95D2A7D861}" destId="{D85A2239-C504-4E32-9109-4F2B920819BF}" srcOrd="1" destOrd="0" presId="urn:microsoft.com/office/officeart/2005/8/layout/hierarchy3"/>
    <dgm:cxn modelId="{89E2D3C8-AEA6-4CB1-ADC6-BB077E5EC731}" type="presParOf" srcId="{0DEF6153-4C21-4377-98C7-7550E9F206B1}" destId="{3900AA63-2013-46F8-B5CB-9349FB3EE6CA}" srcOrd="4" destOrd="0" presId="urn:microsoft.com/office/officeart/2005/8/layout/hierarchy3"/>
    <dgm:cxn modelId="{48F5DDF9-C638-462D-9957-9B9D5C9C6279}" type="presParOf" srcId="{3900AA63-2013-46F8-B5CB-9349FB3EE6CA}" destId="{40EEC53E-7CDA-4B9B-88A1-0F82AA28B7C6}" srcOrd="0" destOrd="0" presId="urn:microsoft.com/office/officeart/2005/8/layout/hierarchy3"/>
    <dgm:cxn modelId="{D723E3B3-53B5-4B2B-9BD0-1DB91182CAAF}" type="presParOf" srcId="{40EEC53E-7CDA-4B9B-88A1-0F82AA28B7C6}" destId="{3267CB86-2E3C-414F-B75A-CBF097280881}" srcOrd="0" destOrd="0" presId="urn:microsoft.com/office/officeart/2005/8/layout/hierarchy3"/>
    <dgm:cxn modelId="{21C906E4-BE56-45C1-91C6-351C069A3B0B}" type="presParOf" srcId="{40EEC53E-7CDA-4B9B-88A1-0F82AA28B7C6}" destId="{AA30295C-090D-493B-A5A5-98304A824203}" srcOrd="1" destOrd="0" presId="urn:microsoft.com/office/officeart/2005/8/layout/hierarchy3"/>
    <dgm:cxn modelId="{C8BD5B65-07F6-40B7-BC21-40EE090AD97A}" type="presParOf" srcId="{3900AA63-2013-46F8-B5CB-9349FB3EE6CA}" destId="{27103E28-C85E-4A1F-883E-67A0B7E80E7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5A0608-D77A-441F-BD5F-7CB01712C63A}">
      <dsp:nvSpPr>
        <dsp:cNvPr id="0" name=""/>
        <dsp:cNvSpPr/>
      </dsp:nvSpPr>
      <dsp:spPr>
        <a:xfrm>
          <a:off x="4219" y="958796"/>
          <a:ext cx="1438985" cy="719492"/>
        </a:xfrm>
        <a:prstGeom prst="roundRect">
          <a:avLst>
            <a:gd name="adj" fmla="val 10000"/>
          </a:avLst>
        </a:prstGeom>
        <a:solidFill>
          <a:srgbClr val="B50038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Clients</a:t>
          </a:r>
          <a:endParaRPr lang="en-GB" sz="18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25292" y="979869"/>
        <a:ext cx="1396839" cy="677346"/>
      </dsp:txXfrm>
    </dsp:sp>
    <dsp:sp modelId="{624D1BD9-3C7D-48D9-A1CA-5C9EB07EC1BB}">
      <dsp:nvSpPr>
        <dsp:cNvPr id="0" name=""/>
        <dsp:cNvSpPr/>
      </dsp:nvSpPr>
      <dsp:spPr>
        <a:xfrm>
          <a:off x="1802951" y="958796"/>
          <a:ext cx="1438985" cy="719492"/>
        </a:xfrm>
        <a:prstGeom prst="roundRect">
          <a:avLst>
            <a:gd name="adj" fmla="val 10000"/>
          </a:avLst>
        </a:prstGeom>
        <a:solidFill>
          <a:srgbClr val="B50038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rgbClr val="FFFFFF"/>
              </a:solidFill>
              <a:latin typeface="Arial"/>
              <a:ea typeface="+mn-ea"/>
              <a:cs typeface="+mn-cs"/>
            </a:rPr>
            <a:t>Geography </a:t>
          </a:r>
          <a:endParaRPr lang="en-GB" sz="1800" kern="120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1824024" y="979869"/>
        <a:ext cx="1396839" cy="677346"/>
      </dsp:txXfrm>
    </dsp:sp>
    <dsp:sp modelId="{F1FC959C-1B83-4A0F-B226-FF075B67BDEE}">
      <dsp:nvSpPr>
        <dsp:cNvPr id="0" name=""/>
        <dsp:cNvSpPr/>
      </dsp:nvSpPr>
      <dsp:spPr>
        <a:xfrm>
          <a:off x="3601682" y="958796"/>
          <a:ext cx="1438985" cy="719492"/>
        </a:xfrm>
        <a:prstGeom prst="roundRect">
          <a:avLst>
            <a:gd name="adj" fmla="val 10000"/>
          </a:avLst>
        </a:prstGeom>
        <a:solidFill>
          <a:srgbClr val="B50038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Products</a:t>
          </a:r>
          <a:endParaRPr lang="en-GB" sz="18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3622755" y="979869"/>
        <a:ext cx="1396839" cy="677346"/>
      </dsp:txXfrm>
    </dsp:sp>
    <dsp:sp modelId="{18447C37-22A3-4938-938D-E827F7597487}">
      <dsp:nvSpPr>
        <dsp:cNvPr id="0" name=""/>
        <dsp:cNvSpPr/>
      </dsp:nvSpPr>
      <dsp:spPr>
        <a:xfrm>
          <a:off x="5400413" y="958796"/>
          <a:ext cx="1438985" cy="719492"/>
        </a:xfrm>
        <a:prstGeom prst="roundRect">
          <a:avLst>
            <a:gd name="adj" fmla="val 10000"/>
          </a:avLst>
        </a:prstGeom>
        <a:solidFill>
          <a:srgbClr val="B50038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Transactions</a:t>
          </a:r>
          <a:r>
            <a:rPr lang="en-US" sz="1800" kern="1200" dirty="0"/>
            <a:t> </a:t>
          </a:r>
          <a:endParaRPr lang="en-GB" sz="1800" kern="1200" dirty="0"/>
        </a:p>
      </dsp:txBody>
      <dsp:txXfrm>
        <a:off x="5421486" y="979869"/>
        <a:ext cx="1396839" cy="677346"/>
      </dsp:txXfrm>
    </dsp:sp>
    <dsp:sp modelId="{3267CB86-2E3C-414F-B75A-CBF097280881}">
      <dsp:nvSpPr>
        <dsp:cNvPr id="0" name=""/>
        <dsp:cNvSpPr/>
      </dsp:nvSpPr>
      <dsp:spPr>
        <a:xfrm>
          <a:off x="7199145" y="958796"/>
          <a:ext cx="1438985" cy="719492"/>
        </a:xfrm>
        <a:prstGeom prst="roundRect">
          <a:avLst>
            <a:gd name="adj" fmla="val 10000"/>
          </a:avLst>
        </a:prstGeom>
        <a:solidFill>
          <a:srgbClr val="B50038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Delivery</a:t>
          </a:r>
          <a:r>
            <a:rPr lang="en-US" sz="2300" kern="1200" dirty="0"/>
            <a:t> </a:t>
          </a:r>
          <a:r>
            <a:rPr lang="en-US" sz="1800" kern="1200" dirty="0">
              <a:solidFill>
                <a:srgbClr val="FFFFFF"/>
              </a:solidFill>
              <a:latin typeface="Arial"/>
              <a:ea typeface="+mn-ea"/>
              <a:cs typeface="+mn-cs"/>
            </a:rPr>
            <a:t>channels</a:t>
          </a:r>
          <a:endParaRPr lang="en-GB" sz="18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7220218" y="979869"/>
        <a:ext cx="1396839" cy="677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5/24/2021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CB9FA-D73E-4BE3-B756-6DB0B97D5405}" type="datetimeFigureOut">
              <a:rPr lang="en-GB" smtClean="0"/>
              <a:t>24/05/2021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3D364-8F89-428B-BEA2-6F3F2C3ABB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928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3D364-8F89-428B-BEA2-6F3F2C3ABB4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1420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496114-4DA3-4AD5-A9FA-1985AF3C92B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514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496114-4DA3-4AD5-A9FA-1985AF3C92B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893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3D364-8F89-428B-BEA2-6F3F2C3ABB4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4619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3D364-8F89-428B-BEA2-6F3F2C3ABB4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10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3D364-8F89-428B-BEA2-6F3F2C3ABB4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691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EB67F8-9A67-4A72-8C0B-A22B9207AD1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657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3D364-8F89-428B-BEA2-6F3F2C3ABB4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251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3D364-8F89-428B-BEA2-6F3F2C3ABB4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757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3D364-8F89-428B-BEA2-6F3F2C3ABB4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025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A3D364-8F89-428B-BEA2-6F3F2C3ABB4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431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496114-4DA3-4AD5-A9FA-1985AF3C92B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1707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496114-4DA3-4AD5-A9FA-1985AF3C92B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722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hyperlink" Target="http://www.sra.org.uk/consultations" TargetMode="External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hyperlink" Target="https://form.sra.org.uk/s3/business-plan" TargetMode="External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31640" y="1268306"/>
            <a:ext cx="6694488" cy="1101725"/>
          </a:xfrm>
        </p:spPr>
        <p:txBody>
          <a:bodyPr/>
          <a:lstStyle/>
          <a:p>
            <a:pPr eaLnBrk="1" hangingPunct="1">
              <a:defRPr/>
            </a:pPr>
            <a:r>
              <a:rPr lang="en-GB" b="1" dirty="0">
                <a:ea typeface="ＭＳ Ｐゴシック" pitchFamily="34" charset="-128"/>
              </a:rPr>
              <a:t>Anti-money laundering: </a:t>
            </a:r>
            <a:br>
              <a:rPr lang="en-GB" b="1" dirty="0">
                <a:ea typeface="ＭＳ Ｐゴシック" pitchFamily="34" charset="-128"/>
              </a:rPr>
            </a:br>
            <a:r>
              <a:rPr lang="en-GB" b="1" dirty="0">
                <a:ea typeface="ＭＳ Ｐゴシック" pitchFamily="34" charset="-128"/>
              </a:rPr>
              <a:t>matter risk assessments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643758"/>
            <a:ext cx="7920880" cy="1314450"/>
          </a:xfrm>
        </p:spPr>
        <p:txBody>
          <a:bodyPr/>
          <a:lstStyle/>
          <a:p>
            <a:pPr eaLnBrk="1" hangingPunct="1"/>
            <a:r>
              <a:rPr lang="en-GB" sz="2200" dirty="0">
                <a:solidFill>
                  <a:srgbClr val="262626"/>
                </a:solidFill>
                <a:ea typeface="ＭＳ Ｐゴシック" pitchFamily="34" charset="-128"/>
              </a:rPr>
              <a:t>Andrew Bryan, Anti-Money Laundering Policy Associate </a:t>
            </a:r>
          </a:p>
          <a:p>
            <a:pPr eaLnBrk="1" hangingPunct="1"/>
            <a:r>
              <a:rPr lang="en-GB" sz="2200" dirty="0">
                <a:solidFill>
                  <a:srgbClr val="262626"/>
                </a:solidFill>
                <a:ea typeface="ＭＳ Ｐゴシック" pitchFamily="34" charset="-128"/>
              </a:rPr>
              <a:t>Declan Brown, AML Regulatory Manager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D9F64-9D76-4994-BEE9-F3BD9271F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r>
              <a:rPr lang="en-GB" b="1" dirty="0"/>
              <a:t>Good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45EBE-23AE-4AF4-924C-6BD444B6C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02" y="1275606"/>
            <a:ext cx="5375534" cy="335756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/>
              <a:t>Make sure risk assessments are recorded</a:t>
            </a:r>
          </a:p>
          <a:p>
            <a:pPr>
              <a:lnSpc>
                <a:spcPct val="90000"/>
              </a:lnSpc>
            </a:pPr>
            <a:endParaRPr lang="en-GB" sz="2000" dirty="0"/>
          </a:p>
          <a:p>
            <a:pPr>
              <a:lnSpc>
                <a:spcPct val="90000"/>
              </a:lnSpc>
            </a:pPr>
            <a:r>
              <a:rPr lang="en-GB" sz="2000" dirty="0"/>
              <a:t>Set out factors which fee earners must consider</a:t>
            </a:r>
            <a:br>
              <a:rPr lang="en-GB" sz="2000" dirty="0"/>
            </a:br>
            <a:endParaRPr lang="en-GB" sz="2000" dirty="0"/>
          </a:p>
          <a:p>
            <a:pPr>
              <a:lnSpc>
                <a:spcPct val="90000"/>
              </a:lnSpc>
            </a:pPr>
            <a:r>
              <a:rPr lang="en-GB" sz="2000" dirty="0"/>
              <a:t>Review certain milestones</a:t>
            </a:r>
            <a:br>
              <a:rPr lang="en-GB" sz="2000" dirty="0"/>
            </a:br>
            <a:endParaRPr lang="en-GB" sz="2000" dirty="0"/>
          </a:p>
          <a:p>
            <a:pPr>
              <a:lnSpc>
                <a:spcPct val="90000"/>
              </a:lnSpc>
            </a:pPr>
            <a:r>
              <a:rPr lang="en-GB" sz="2000" dirty="0"/>
              <a:t>Independent audit (Regulation 21(1)(c))</a:t>
            </a:r>
          </a:p>
        </p:txBody>
      </p:sp>
      <p:pic>
        <p:nvPicPr>
          <p:cNvPr id="7" name="Graphic 6" descr="Good Idea outline">
            <a:extLst>
              <a:ext uri="{FF2B5EF4-FFF2-40B4-BE49-F238E27FC236}">
                <a16:creationId xmlns:a16="http://schemas.microsoft.com/office/drawing/2014/main" id="{81BF2214-DD1C-4007-9809-E42531672D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01165" y="1131590"/>
            <a:ext cx="3024337" cy="302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647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01D0-1691-4B5B-A7C6-7AC882015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wrap="square" anchor="ctr">
            <a:normAutofit/>
          </a:bodyPr>
          <a:lstStyle/>
          <a:p>
            <a:r>
              <a:rPr lang="en-GB" b="1" dirty="0"/>
              <a:t>Bad practice </a:t>
            </a:r>
          </a:p>
        </p:txBody>
      </p:sp>
      <p:pic>
        <p:nvPicPr>
          <p:cNvPr id="5" name="Graphic 4" descr="Thumbs Down with solid fill">
            <a:extLst>
              <a:ext uri="{FF2B5EF4-FFF2-40B4-BE49-F238E27FC236}">
                <a16:creationId xmlns:a16="http://schemas.microsoft.com/office/drawing/2014/main" id="{63E1DB73-1B92-4087-92A5-1D5061C78F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5576" y="2139702"/>
            <a:ext cx="1852043" cy="185204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20305-7536-429C-99B5-02831AA4EF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059832" y="1707654"/>
            <a:ext cx="5626969" cy="2886968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Not documenting risk assessments</a:t>
            </a:r>
            <a:br>
              <a:rPr lang="en-GB" dirty="0"/>
            </a:b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Fee earners not having sight of client/matter risk assessments</a:t>
            </a:r>
            <a:br>
              <a:rPr lang="en-GB" dirty="0"/>
            </a:br>
            <a:endParaRPr lang="en-GB" dirty="0"/>
          </a:p>
          <a:p>
            <a:pPr>
              <a:lnSpc>
                <a:spcPct val="90000"/>
              </a:lnSpc>
            </a:pPr>
            <a:r>
              <a:rPr lang="en-GB" dirty="0"/>
              <a:t>Pro forma documents</a:t>
            </a:r>
          </a:p>
        </p:txBody>
      </p:sp>
    </p:spTree>
    <p:extLst>
      <p:ext uri="{BB962C8B-B14F-4D97-AF65-F5344CB8AC3E}">
        <p14:creationId xmlns:p14="http://schemas.microsoft.com/office/powerpoint/2010/main" val="331753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9BF5A-F7DE-4490-ABB2-BBEF614D3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Questions</a:t>
            </a:r>
          </a:p>
        </p:txBody>
      </p:sp>
      <p:pic>
        <p:nvPicPr>
          <p:cNvPr id="5" name="Content Placeholder 4" descr="Customer review with solid fill">
            <a:extLst>
              <a:ext uri="{FF2B5EF4-FFF2-40B4-BE49-F238E27FC236}">
                <a16:creationId xmlns:a16="http://schemas.microsoft.com/office/drawing/2014/main" id="{3A63A8A7-ED06-4D14-91B4-2D8B951F62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89848" y="1629792"/>
            <a:ext cx="2314600" cy="2314600"/>
          </a:xfr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DEF753F-316E-4E74-8BBF-0080C052810A}"/>
              </a:ext>
            </a:extLst>
          </p:cNvPr>
          <p:cNvSpPr txBox="1">
            <a:spLocks/>
          </p:cNvSpPr>
          <p:nvPr/>
        </p:nvSpPr>
        <p:spPr>
          <a:xfrm>
            <a:off x="539552" y="2283718"/>
            <a:ext cx="4895850" cy="1660674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800">
                <a:solidFill>
                  <a:srgbClr val="26262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 sz="2400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000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GB" kern="0" dirty="0"/>
              <a:t>Submit your questions through the link in the YouTube description </a:t>
            </a:r>
          </a:p>
          <a:p>
            <a:pPr marL="0" indent="0">
              <a:buFontTx/>
              <a:buNone/>
            </a:pPr>
            <a:endParaRPr lang="en-GB" kern="0" dirty="0"/>
          </a:p>
          <a:p>
            <a:pPr marL="0" indent="0">
              <a:buFontTx/>
              <a:buNone/>
            </a:pP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917485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7D4C6-7730-4C36-AD2D-29F0B43D0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409407" cy="857250"/>
          </a:xfrm>
        </p:spPr>
        <p:txBody>
          <a:bodyPr/>
          <a:lstStyle/>
          <a:p>
            <a:r>
              <a:rPr lang="en-GB" dirty="0"/>
              <a:t>Your views on our Business Plan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6AFC6-B663-4A78-832E-B50CF3F41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9784" y="1452563"/>
            <a:ext cx="7361555" cy="330721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en-GB" sz="1800" dirty="0"/>
              <a:t>We are consulting on our draft business plan 2021/22 – </a:t>
            </a:r>
            <a:r>
              <a:rPr lang="en-GB" sz="18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www.sra.org.uk/consultations</a:t>
            </a:r>
            <a:r>
              <a:rPr lang="en-GB" sz="1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br>
              <a:rPr lang="en-GB" sz="1800" dirty="0"/>
            </a:br>
            <a:r>
              <a:rPr lang="en-GB" sz="1800" dirty="0"/>
              <a:t>Outlines how we will allocate our resources and budget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endParaRPr lang="en-GB" sz="1800" dirty="0"/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en-GB" sz="1800" dirty="0"/>
              <a:t>Consultation runs from 6 May-25 June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br>
              <a:rPr lang="en-GB" sz="1800" dirty="0"/>
            </a:br>
            <a:r>
              <a:rPr lang="en-GB" sz="1800" dirty="0"/>
              <a:t>Tells us your views </a:t>
            </a:r>
            <a:r>
              <a:rPr lang="en-GB" sz="180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Business Plan and Budget 2021 - 22 (sra.org.uk)</a:t>
            </a:r>
            <a:endParaRPr lang="en-GB" sz="1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B273D415-A4B9-4C07-8276-3A21749B229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1881" y="1292115"/>
            <a:ext cx="674354" cy="674354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1220CE62-F405-4D9D-A010-E1C75D51B19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4032" y="3580544"/>
            <a:ext cx="765374" cy="765374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44157050-315C-4CBD-B960-61D9C7701EA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8060" y="2827511"/>
            <a:ext cx="557318" cy="557318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2F7C16BA-C84F-4A90-BB60-CB54463E754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0399" y="2074478"/>
            <a:ext cx="557318" cy="557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74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pPr eaLnBrk="1" hangingPunct="1"/>
            <a:r>
              <a:rPr lang="en-GB" b="1"/>
              <a:t>The AML landscape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50824" y="1428750"/>
            <a:ext cx="8281616" cy="3357563"/>
          </a:xfrm>
        </p:spPr>
        <p:txBody>
          <a:bodyPr wrap="square" anchor="t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400" dirty="0"/>
              <a:t>Regs are in place to prevent ML/TF</a:t>
            </a:r>
          </a:p>
          <a:p>
            <a:pPr eaLnBrk="1" hangingPunct="1">
              <a:lnSpc>
                <a:spcPct val="90000"/>
              </a:lnSpc>
            </a:pPr>
            <a:endParaRPr lang="en-GB" sz="2400" dirty="0"/>
          </a:p>
          <a:p>
            <a:pPr eaLnBrk="1" hangingPunct="1">
              <a:lnSpc>
                <a:spcPct val="90000"/>
              </a:lnSpc>
            </a:pPr>
            <a:r>
              <a:rPr lang="en-GB" sz="2400" dirty="0"/>
              <a:t>We have a duty to supervise and are engaging with firms</a:t>
            </a:r>
          </a:p>
          <a:p>
            <a:pPr eaLnBrk="1" hangingPunct="1">
              <a:lnSpc>
                <a:spcPct val="90000"/>
              </a:lnSpc>
            </a:pPr>
            <a:endParaRPr lang="en-GB" sz="2400" dirty="0"/>
          </a:p>
          <a:p>
            <a:pPr>
              <a:lnSpc>
                <a:spcPct val="90000"/>
              </a:lnSpc>
            </a:pPr>
            <a:r>
              <a:rPr lang="en-GB" sz="2400" dirty="0"/>
              <a:t>Our supervisory activities are overseen by OPBAS </a:t>
            </a:r>
          </a:p>
          <a:p>
            <a:pPr marL="0" indent="0">
              <a:lnSpc>
                <a:spcPct val="90000"/>
              </a:lnSpc>
              <a:buNone/>
            </a:pPr>
            <a:endParaRPr lang="en-GB" sz="2400" dirty="0"/>
          </a:p>
          <a:p>
            <a:pPr eaLnBrk="1" hangingPunct="1">
              <a:lnSpc>
                <a:spcPct val="90000"/>
              </a:lnSpc>
            </a:pPr>
            <a:r>
              <a:rPr lang="en-GB" sz="2400" dirty="0"/>
              <a:t>Most recent significant overhaul of the regs in 2017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FC105-B20E-427B-8ADB-09A928249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r>
              <a:rPr lang="en-GB" b="1"/>
              <a:t>Risk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B4872-7946-46B9-8C11-3E1735155F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7544" y="1347614"/>
            <a:ext cx="6984776" cy="3357563"/>
          </a:xfrm>
        </p:spPr>
        <p:txBody>
          <a:bodyPr wrap="square" anchor="t"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GB" sz="2400" b="1" dirty="0"/>
              <a:t>National Risk Assessment</a:t>
            </a:r>
            <a:r>
              <a:rPr lang="en-GB" sz="2400" dirty="0"/>
              <a:t> from the Home Office</a:t>
            </a:r>
          </a:p>
          <a:p>
            <a:pPr>
              <a:lnSpc>
                <a:spcPct val="90000"/>
              </a:lnSpc>
            </a:pPr>
            <a:endParaRPr lang="en-GB" sz="2400" dirty="0"/>
          </a:p>
          <a:p>
            <a:pPr>
              <a:lnSpc>
                <a:spcPct val="90000"/>
              </a:lnSpc>
            </a:pPr>
            <a:r>
              <a:rPr lang="en-GB" sz="2400" dirty="0"/>
              <a:t>Our </a:t>
            </a:r>
            <a:r>
              <a:rPr lang="en-GB" sz="2400" b="1" dirty="0"/>
              <a:t>sectoral</a:t>
            </a:r>
            <a:r>
              <a:rPr lang="en-GB" sz="2400" dirty="0"/>
              <a:t> risk assessment</a:t>
            </a:r>
          </a:p>
          <a:p>
            <a:pPr marL="0" indent="0">
              <a:lnSpc>
                <a:spcPct val="90000"/>
              </a:lnSpc>
              <a:buNone/>
            </a:pPr>
            <a:endParaRPr lang="en-GB" sz="2400" dirty="0"/>
          </a:p>
          <a:p>
            <a:pPr>
              <a:lnSpc>
                <a:spcPct val="90000"/>
              </a:lnSpc>
            </a:pPr>
            <a:r>
              <a:rPr lang="en-GB" sz="2400" b="1" dirty="0"/>
              <a:t>In firms</a:t>
            </a:r>
            <a:r>
              <a:rPr lang="en-GB" sz="2400" dirty="0"/>
              <a:t>:</a:t>
            </a:r>
          </a:p>
          <a:p>
            <a:pPr lvl="1">
              <a:lnSpc>
                <a:spcPct val="90000"/>
              </a:lnSpc>
            </a:pPr>
            <a:endParaRPr lang="en-GB" sz="1500" dirty="0"/>
          </a:p>
          <a:p>
            <a:pPr lvl="1">
              <a:lnSpc>
                <a:spcPct val="90000"/>
              </a:lnSpc>
            </a:pPr>
            <a:r>
              <a:rPr lang="en-GB" sz="1800" dirty="0"/>
              <a:t>Regulation 18 - firm-wide risk assessment 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Regulation 28(12) - client and matter risk assessments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Risk components &amp; determination of customer due diligence</a:t>
            </a:r>
          </a:p>
        </p:txBody>
      </p:sp>
      <p:pic>
        <p:nvPicPr>
          <p:cNvPr id="6" name="Graphic 5" descr="Research with solid fill">
            <a:extLst>
              <a:ext uri="{FF2B5EF4-FFF2-40B4-BE49-F238E27FC236}">
                <a16:creationId xmlns:a16="http://schemas.microsoft.com/office/drawing/2014/main" id="{E5C89178-9BB4-436A-8CAD-A423AB65CD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34588" y="1808484"/>
            <a:ext cx="2435822" cy="243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324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195263"/>
            <a:ext cx="5329287" cy="857250"/>
          </a:xfrm>
        </p:spPr>
        <p:txBody>
          <a:bodyPr/>
          <a:lstStyle/>
          <a:p>
            <a:r>
              <a:rPr lang="en-GB" b="1" dirty="0"/>
              <a:t>At the core of case risk…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Regulation 28 of the MLRs…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GB" sz="18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(12) The ways in which a firm complies with the requirement to take customer due diligence measures, and the </a:t>
            </a:r>
            <a:r>
              <a:rPr lang="en-GB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extent</a:t>
            </a:r>
            <a:r>
              <a:rPr lang="en-GB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of the measures taken must reflect—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GB" sz="18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     the risk assessment carried out by the firm under </a:t>
            </a:r>
            <a:r>
              <a:rPr lang="en-GB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regulation 18(1);</a:t>
            </a:r>
          </a:p>
          <a:p>
            <a:pPr marL="114300" indent="0">
              <a:spcBef>
                <a:spcPts val="600"/>
              </a:spcBef>
              <a:spcAft>
                <a:spcPts val="0"/>
              </a:spcAft>
              <a:buNone/>
            </a:pPr>
            <a:endParaRPr lang="en-GB" sz="1800" b="1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spcBef>
                <a:spcPts val="600"/>
              </a:spcBef>
              <a:spcAft>
                <a:spcPts val="0"/>
              </a:spcAft>
            </a:pPr>
            <a:r>
              <a:rPr lang="en-GB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(ii)     its assessment of the level of </a:t>
            </a:r>
            <a:r>
              <a:rPr lang="en-GB" sz="2200" b="1" dirty="0">
                <a:solidFill>
                  <a:srgbClr val="B50038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risk arising </a:t>
            </a:r>
            <a:r>
              <a:rPr lang="en-GB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 any particular case;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919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ＭＳ Ｐゴシック" pitchFamily="34" charset="-128"/>
              </a:rPr>
              <a:t>What must go in it?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59920F-F045-4562-AB89-DFAD528FEF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821773"/>
              </p:ext>
            </p:extLst>
          </p:nvPr>
        </p:nvGraphicFramePr>
        <p:xfrm>
          <a:off x="250825" y="2139702"/>
          <a:ext cx="8642350" cy="2637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2AAF372-B8A7-4CDF-9BF5-2C41C8682B3A}"/>
              </a:ext>
            </a:extLst>
          </p:cNvPr>
          <p:cNvSpPr txBox="1"/>
          <p:nvPr/>
        </p:nvSpPr>
        <p:spPr>
          <a:xfrm>
            <a:off x="395188" y="1275606"/>
            <a:ext cx="83536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Based on our publications, and your own regulation 18 risk assessment, consider risks across: 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11542-A377-4D5C-AF2D-141C4CB8E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r>
              <a:rPr lang="en-US" b="1"/>
              <a:t>What must go in it?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884B4-8926-41F0-9E04-08DE30E010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3568" y="1347614"/>
            <a:ext cx="4392488" cy="3357563"/>
          </a:xfrm>
        </p:spPr>
        <p:txBody>
          <a:bodyPr wrap="square"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000" dirty="0"/>
              <a:t>Other </a:t>
            </a:r>
            <a:r>
              <a:rPr lang="en-US" sz="2000" b="1" dirty="0"/>
              <a:t>case</a:t>
            </a:r>
            <a:r>
              <a:rPr lang="en-US" sz="2000" dirty="0"/>
              <a:t> specifics from Reg 28: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purpose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size of the money or assets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regularity and duration of business relationship</a:t>
            </a:r>
          </a:p>
          <a:p>
            <a:pPr>
              <a:lnSpc>
                <a:spcPct val="90000"/>
              </a:lnSpc>
            </a:pPr>
            <a:endParaRPr lang="en-GB" sz="2000" dirty="0"/>
          </a:p>
        </p:txBody>
      </p:sp>
      <p:pic>
        <p:nvPicPr>
          <p:cNvPr id="5" name="Graphic 4" descr="Treasure chest with solid fill">
            <a:extLst>
              <a:ext uri="{FF2B5EF4-FFF2-40B4-BE49-F238E27FC236}">
                <a16:creationId xmlns:a16="http://schemas.microsoft.com/office/drawing/2014/main" id="{3F850F77-D0BC-4538-A517-D4EF9169EC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34435" y="1428751"/>
            <a:ext cx="2799183" cy="279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076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wrap="square" anchor="ctr">
            <a:normAutofit/>
          </a:bodyPr>
          <a:lstStyle/>
          <a:p>
            <a:r>
              <a:rPr lang="en-US" b="1"/>
              <a:t>When should I do it?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quarter" idx="4"/>
          </p:nvPr>
        </p:nvSpPr>
        <p:spPr>
          <a:xfrm>
            <a:off x="539552" y="1491630"/>
            <a:ext cx="7704856" cy="2963466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Do it every matter, for every client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Write it down in case anything goes wrong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Make sure everybody knows how to access it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Make sure everybody can read and understand it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857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B5D3E-10D5-4544-9025-B6562B234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wrap="square" anchor="ctr">
            <a:normAutofit/>
          </a:bodyPr>
          <a:lstStyle/>
          <a:p>
            <a:r>
              <a:rPr lang="en-GB" b="1"/>
              <a:t>Matter risk assessments</a:t>
            </a:r>
            <a:endParaRPr lang="en-GB" b="1" dirty="0"/>
          </a:p>
        </p:txBody>
      </p:sp>
      <p:pic>
        <p:nvPicPr>
          <p:cNvPr id="5" name="Content Placeholder 4" descr="Siren outline">
            <a:extLst>
              <a:ext uri="{FF2B5EF4-FFF2-40B4-BE49-F238E27FC236}">
                <a16:creationId xmlns:a16="http://schemas.microsoft.com/office/drawing/2014/main" id="{87247A68-1628-4027-AA98-1D3993A1EC2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23679" y="1563638"/>
            <a:ext cx="2555776" cy="2555776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9F446-3403-4A5C-9DC6-799646262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2822" y="1563638"/>
            <a:ext cx="5119298" cy="2963466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Client Due Diligence (CDD) – Regulation 28(12) and (13) MLR2017</a:t>
            </a:r>
            <a:br>
              <a:rPr lang="en-US" dirty="0"/>
            </a:br>
            <a:endParaRPr lang="en-US" dirty="0"/>
          </a:p>
          <a:p>
            <a:r>
              <a:rPr lang="en-US" dirty="0"/>
              <a:t>Enhanced Due Diligence (EDD) – Regulation 33(6) MLR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25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wrap="square" anchor="ctr">
            <a:normAutofit/>
          </a:bodyPr>
          <a:lstStyle/>
          <a:p>
            <a:r>
              <a:rPr lang="en-GB" b="1" dirty="0"/>
              <a:t>What we are seeing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700"/>
              <a:t>29% of files did not contain a risk assessment</a:t>
            </a:r>
            <a:br>
              <a:rPr lang="en-GB" sz="1700"/>
            </a:br>
            <a:endParaRPr lang="en-GB" sz="1700"/>
          </a:p>
          <a:p>
            <a:pPr>
              <a:lnSpc>
                <a:spcPct val="90000"/>
              </a:lnSpc>
            </a:pPr>
            <a:r>
              <a:rPr lang="en-GB" sz="1700"/>
              <a:t>No identifiable risk level on files</a:t>
            </a:r>
            <a:br>
              <a:rPr lang="en-GB" sz="1700"/>
            </a:br>
            <a:endParaRPr lang="en-GB" sz="1700"/>
          </a:p>
          <a:p>
            <a:pPr>
              <a:lnSpc>
                <a:spcPct val="90000"/>
              </a:lnSpc>
            </a:pPr>
            <a:r>
              <a:rPr lang="en-GB" sz="1700"/>
              <a:t>Assuming e-verification is a risk assessment</a:t>
            </a:r>
            <a:br>
              <a:rPr lang="en-GB" sz="1700"/>
            </a:br>
            <a:endParaRPr lang="en-GB" sz="1700"/>
          </a:p>
          <a:p>
            <a:pPr>
              <a:lnSpc>
                <a:spcPct val="90000"/>
              </a:lnSpc>
            </a:pPr>
            <a:r>
              <a:rPr lang="en-GB" sz="1700"/>
              <a:t>Conflicting information with FWRA</a:t>
            </a:r>
            <a:br>
              <a:rPr lang="en-GB" sz="1700"/>
            </a:br>
            <a:endParaRPr lang="en-GB" sz="1700"/>
          </a:p>
          <a:p>
            <a:pPr>
              <a:lnSpc>
                <a:spcPct val="90000"/>
              </a:lnSpc>
            </a:pPr>
            <a:endParaRPr lang="en-GB" sz="1700"/>
          </a:p>
        </p:txBody>
      </p:sp>
      <p:pic>
        <p:nvPicPr>
          <p:cNvPr id="5" name="Graphic 4" descr="Eye outline">
            <a:extLst>
              <a:ext uri="{FF2B5EF4-FFF2-40B4-BE49-F238E27FC236}">
                <a16:creationId xmlns:a16="http://schemas.microsoft.com/office/drawing/2014/main" id="{088740EE-16B3-4B8C-805D-BE34EE8106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84180" y="1631156"/>
            <a:ext cx="2963466" cy="296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12400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4852</TotalTime>
  <Words>464</Words>
  <Application>Microsoft Office PowerPoint</Application>
  <PresentationFormat>On-screen Show (16:9)</PresentationFormat>
  <Paragraphs>91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Default Design</vt:lpstr>
      <vt:lpstr>Anti-money laundering:  matter risk assessments</vt:lpstr>
      <vt:lpstr>The AML landscape</vt:lpstr>
      <vt:lpstr>Risk assessments</vt:lpstr>
      <vt:lpstr>At the core of case risk…</vt:lpstr>
      <vt:lpstr>What must go in it?</vt:lpstr>
      <vt:lpstr>What must go in it?</vt:lpstr>
      <vt:lpstr>When should I do it?</vt:lpstr>
      <vt:lpstr>Matter risk assessments</vt:lpstr>
      <vt:lpstr>What we are seeing</vt:lpstr>
      <vt:lpstr>Good practice</vt:lpstr>
      <vt:lpstr>Bad practice </vt:lpstr>
      <vt:lpstr>Questions</vt:lpstr>
      <vt:lpstr>Your views on our Business Plan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Anti-money laundering: matter risk assessments</dc:title>
  <dc:creator>Solicitors Regulation Authority (SRA)</dc:creator>
  <cp:lastModifiedBy>Matthew Maidment</cp:lastModifiedBy>
  <cp:revision>6</cp:revision>
  <dcterms:created xsi:type="dcterms:W3CDTF">2020-11-04T12:32:49Z</dcterms:created>
  <dcterms:modified xsi:type="dcterms:W3CDTF">2021-05-24T09:26:24Z</dcterms:modified>
</cp:coreProperties>
</file>